
<file path=[Content_Types].xml><?xml version="1.0" encoding="utf-8"?>
<Types xmlns="http://schemas.openxmlformats.org/package/2006/content-types">
  <Default Extension="png" ContentType="image/png"/>
  <Default Extension="web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3F6F"/>
    <a:srgbClr val="A67A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6754" autoAdjust="0"/>
  </p:normalViewPr>
  <p:slideViewPr>
    <p:cSldViewPr snapToGrid="0" snapToObjects="1">
      <p:cViewPr varScale="1">
        <p:scale>
          <a:sx n="43" d="100"/>
          <a:sy n="43" d="100"/>
        </p:scale>
        <p:origin x="1888" y="36"/>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50" d="100"/>
          <a:sy n="50" d="100"/>
        </p:scale>
        <p:origin x="2640"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5C383E-FFF5-914C-9216-F82B578A91DD}" type="datetimeFigureOut">
              <a:rPr lang="en-US" smtClean="0"/>
              <a:t>10/13/2022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0D2294-BECB-ED4E-9EE1-30A82D7EF879}" type="slidenum">
              <a:rPr lang="en-US" smtClean="0"/>
              <a:t>‹#›</a:t>
            </a:fld>
            <a:endParaRPr lang="en-US"/>
          </a:p>
        </p:txBody>
      </p:sp>
    </p:spTree>
    <p:extLst>
      <p:ext uri="{BB962C8B-B14F-4D97-AF65-F5344CB8AC3E}">
        <p14:creationId xmlns:p14="http://schemas.microsoft.com/office/powerpoint/2010/main" val="29123252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D2294-BECB-ED4E-9EE1-30A82D7EF879}" type="slidenum">
              <a:rPr lang="en-US" smtClean="0"/>
              <a:t>3</a:t>
            </a:fld>
            <a:endParaRPr lang="en-US"/>
          </a:p>
        </p:txBody>
      </p:sp>
    </p:spTree>
    <p:extLst>
      <p:ext uri="{BB962C8B-B14F-4D97-AF65-F5344CB8AC3E}">
        <p14:creationId xmlns:p14="http://schemas.microsoft.com/office/powerpoint/2010/main" val="579322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TCNJ</a:t>
            </a:r>
            <a:r>
              <a:rPr lang="en-US" dirty="0" smtClean="0"/>
              <a:t> also</a:t>
            </a:r>
            <a:r>
              <a:rPr lang="en-US" baseline="0" dirty="0" smtClean="0"/>
              <a:t> has a graduate program in English as well that serves both traditional full-time graduate students and part-time students, professionals and teachers who take ten courses one or two at a time from anywhere between three and six years to completion. But we also have a program where students can complete either of our undergraduate degree programs (Liberal Arts or Secondary Education) and complete a master’s degree in one further calendar year. The English department is also one of three piloting departments in the School of Humanities and Social Sciences that is offering an accelerated degree program in liberal arts for highly qualified and motivated students. This program uses skilled and effective advising to move students through our existing liberal arts major in three, rather than four years. Now, from my perspective, the perfect outcome would be the union of these two opportunities, so that a student could complete both an BA and an MA in four years. </a:t>
            </a:r>
            <a:endParaRPr lang="en-US" dirty="0"/>
          </a:p>
        </p:txBody>
      </p:sp>
      <p:sp>
        <p:nvSpPr>
          <p:cNvPr id="4" name="Slide Number Placeholder 3"/>
          <p:cNvSpPr>
            <a:spLocks noGrp="1"/>
          </p:cNvSpPr>
          <p:nvPr>
            <p:ph type="sldNum" sz="quarter" idx="10"/>
          </p:nvPr>
        </p:nvSpPr>
        <p:spPr/>
        <p:txBody>
          <a:bodyPr/>
          <a:lstStyle/>
          <a:p>
            <a:fld id="{450D2294-BECB-ED4E-9EE1-30A82D7EF879}" type="slidenum">
              <a:rPr lang="en-US" smtClean="0"/>
              <a:t>12</a:t>
            </a:fld>
            <a:endParaRPr lang="en-US"/>
          </a:p>
        </p:txBody>
      </p:sp>
    </p:spTree>
    <p:extLst>
      <p:ext uri="{BB962C8B-B14F-4D97-AF65-F5344CB8AC3E}">
        <p14:creationId xmlns:p14="http://schemas.microsoft.com/office/powerpoint/2010/main" val="2437991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We have time for questions. I’ve also given you my email </a:t>
            </a:r>
            <a:r>
              <a:rPr lang="en-US" dirty="0" smtClean="0"/>
              <a:t>address,</a:t>
            </a:r>
            <a:r>
              <a:rPr lang="en-US" baseline="0" dirty="0" smtClean="0"/>
              <a:t> and our website address. This site has everything that you want to know about our faculty, curriculum, events, and course offerings. We also have a social media presence, so please follow us on Facebook, Instagram, or Twitter.</a:t>
            </a:r>
            <a:endParaRPr lang="en-US" dirty="0" smtClean="0"/>
          </a:p>
          <a:p>
            <a:r>
              <a:rPr lang="en-US" baseline="0" dirty="0" smtClean="0"/>
              <a:t>Please use this </a:t>
            </a:r>
            <a:r>
              <a:rPr lang="en-US" dirty="0" err="1" smtClean="0"/>
              <a:t>QR</a:t>
            </a:r>
            <a:r>
              <a:rPr lang="en-US" dirty="0" smtClean="0"/>
              <a:t> </a:t>
            </a:r>
            <a:r>
              <a:rPr lang="en-US" dirty="0" smtClean="0"/>
              <a:t>code </a:t>
            </a:r>
            <a:r>
              <a:rPr lang="en-US" dirty="0" smtClean="0"/>
              <a:t>to record your attendance at today’s session. </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50D2294-BECB-ED4E-9EE1-30A82D7EF879}" type="slidenum">
              <a:rPr lang="en-US" smtClean="0"/>
              <a:t>13</a:t>
            </a:fld>
            <a:endParaRPr lang="en-US"/>
          </a:p>
        </p:txBody>
      </p:sp>
    </p:spTree>
    <p:extLst>
      <p:ext uri="{BB962C8B-B14F-4D97-AF65-F5344CB8AC3E}">
        <p14:creationId xmlns:p14="http://schemas.microsoft.com/office/powerpoint/2010/main" val="463099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a:t>
            </a:r>
            <a:r>
              <a:rPr lang="en-US" baseline="0" dirty="0" smtClean="0"/>
              <a:t> everyone, to the Academic Breakout Session for the Department of English here at </a:t>
            </a:r>
            <a:r>
              <a:rPr lang="en-US" baseline="0" dirty="0" err="1" smtClean="0"/>
              <a:t>TCNJ</a:t>
            </a:r>
            <a:r>
              <a:rPr lang="en-US" baseline="0" dirty="0" smtClean="0"/>
              <a:t>! I’m Dr. Felicia Steele, associate professor and associate chair of the Department of English. I’m very happy to be joined by Dr. Samira </a:t>
            </a:r>
            <a:r>
              <a:rPr lang="en-US" baseline="0" dirty="0" err="1" smtClean="0"/>
              <a:t>Abdur</a:t>
            </a:r>
            <a:r>
              <a:rPr lang="en-US" baseline="0" dirty="0" smtClean="0"/>
              <a:t>-Rahman, assistant professor, who joined us last year. I know that you’re all here to learn a little bit more about the Department of English here at </a:t>
            </a:r>
            <a:r>
              <a:rPr lang="en-US" baseline="0" dirty="0" err="1" smtClean="0"/>
              <a:t>TCNJ</a:t>
            </a:r>
            <a:r>
              <a:rPr lang="en-US" baseline="0" dirty="0" smtClean="0"/>
              <a:t>, but before I begin enthusiastically and shamelessly bragging about my department and the alumni from our department, I want to make our role here absolutely clear. We’re here to persuade you that you will find a home in our English department and that you will benefit—across the whole of your life—from joining our community when you begin college. So I’m going to address the first question that you may have asked your student: “Why English?” I’ve pulled some of my favorite headlines and quotations from Inside Higher Education, the major “trade publication for colleges and universities,” from USA Today, and from </a:t>
            </a:r>
            <a:r>
              <a:rPr lang="en-US" baseline="0" dirty="0" err="1" smtClean="0"/>
              <a:t>PayScale</a:t>
            </a:r>
            <a:r>
              <a:rPr lang="en-US" baseline="0" dirty="0" smtClean="0"/>
              <a:t>. Despite all the cautionary tales you may have heard, students in the Humanities, especially students who have studied literature, writing, and language, are preparing themselves for every industry and for every field, including the STEM fields that you hear the most about. It is, after all, the students trained in English who are able to communicate the findings of scientists and Engineers to the general public and to funders. But why </a:t>
            </a:r>
            <a:r>
              <a:rPr lang="en-US" baseline="0" dirty="0" err="1" smtClean="0"/>
              <a:t>TCNJ</a:t>
            </a:r>
            <a:r>
              <a:rPr lang="en-US" baseline="0" dirty="0" smtClean="0"/>
              <a:t> and not somewhere else? Well, because </a:t>
            </a:r>
            <a:r>
              <a:rPr lang="en-US" baseline="0" dirty="0" err="1" smtClean="0"/>
              <a:t>TCNJ’s</a:t>
            </a:r>
            <a:r>
              <a:rPr lang="en-US" baseline="0" dirty="0" smtClean="0"/>
              <a:t> English Department is </a:t>
            </a:r>
            <a:r>
              <a:rPr lang="en-US" sz="1200" dirty="0" smtClean="0">
                <a:solidFill>
                  <a:srgbClr val="A67A00"/>
                </a:solidFill>
                <a:latin typeface="Arial"/>
                <a:cs typeface="Arial"/>
              </a:rPr>
              <a:t>Home to Creative, Curious, and Critical Thinkers who are Effective and Empathetic Communicators. </a:t>
            </a:r>
            <a:r>
              <a:rPr lang="en-US" sz="1200" dirty="0" smtClean="0">
                <a:solidFill>
                  <a:srgbClr val="A67A00"/>
                </a:solidFill>
                <a:latin typeface="Arial"/>
                <a:cs typeface="Arial"/>
              </a:rPr>
              <a:t>Our classes are small</a:t>
            </a:r>
            <a:r>
              <a:rPr lang="en-US" sz="1200" baseline="0" dirty="0" smtClean="0">
                <a:solidFill>
                  <a:srgbClr val="A67A00"/>
                </a:solidFill>
                <a:latin typeface="Arial"/>
                <a:cs typeface="Arial"/>
              </a:rPr>
              <a:t> and </a:t>
            </a:r>
            <a:r>
              <a:rPr lang="en-US" sz="1200" dirty="0" smtClean="0">
                <a:solidFill>
                  <a:srgbClr val="A67A00"/>
                </a:solidFill>
                <a:latin typeface="Arial"/>
                <a:cs typeface="Arial"/>
              </a:rPr>
              <a:t>we use a model of faculty advising rather than “professional advising” to support students as they move through their curriculum.  As a result, all English majors have</a:t>
            </a:r>
            <a:r>
              <a:rPr lang="en-US" sz="1200" baseline="0" dirty="0" smtClean="0">
                <a:solidFill>
                  <a:srgbClr val="A67A00"/>
                </a:solidFill>
                <a:latin typeface="Arial"/>
                <a:cs typeface="Arial"/>
              </a:rPr>
              <a:t> at least one faculty member who knows them well and can help them find internships and can recommend them confidently and accurately for graduate school or to employers. Since none of our classes is larger than 30, we all know students’ names. And we maintain those relationships long after their graduation, once they </a:t>
            </a:r>
            <a:r>
              <a:rPr lang="en-US" sz="1200" dirty="0" smtClean="0">
                <a:solidFill>
                  <a:srgbClr val="A67A00"/>
                </a:solidFill>
                <a:latin typeface="Arial"/>
                <a:cs typeface="Arial"/>
              </a:rPr>
              <a:t>are out</a:t>
            </a:r>
            <a:r>
              <a:rPr lang="en-US" sz="1200" baseline="0" dirty="0" smtClean="0">
                <a:solidFill>
                  <a:srgbClr val="A67A00"/>
                </a:solidFill>
                <a:latin typeface="Arial"/>
                <a:cs typeface="Arial"/>
              </a:rPr>
              <a:t> in the world, working</a:t>
            </a:r>
            <a:r>
              <a:rPr lang="en-US" sz="1200" dirty="0" smtClean="0">
                <a:solidFill>
                  <a:srgbClr val="A67A00"/>
                </a:solidFill>
                <a:latin typeface="Arial"/>
                <a:cs typeface="Arial"/>
              </a:rPr>
              <a:t> </a:t>
            </a:r>
            <a:r>
              <a:rPr lang="en-US" sz="1200" dirty="0" smtClean="0">
                <a:solidFill>
                  <a:srgbClr val="A67A00"/>
                </a:solidFill>
                <a:latin typeface="Arial"/>
                <a:cs typeface="Arial"/>
              </a:rPr>
              <a:t>across industries and professions!</a:t>
            </a:r>
          </a:p>
          <a:p>
            <a:endParaRPr lang="en-US" dirty="0"/>
          </a:p>
        </p:txBody>
      </p:sp>
      <p:sp>
        <p:nvSpPr>
          <p:cNvPr id="4" name="Slide Number Placeholder 3"/>
          <p:cNvSpPr>
            <a:spLocks noGrp="1"/>
          </p:cNvSpPr>
          <p:nvPr>
            <p:ph type="sldNum" sz="quarter" idx="10"/>
          </p:nvPr>
        </p:nvSpPr>
        <p:spPr/>
        <p:txBody>
          <a:bodyPr/>
          <a:lstStyle/>
          <a:p>
            <a:fld id="{450D2294-BECB-ED4E-9EE1-30A82D7EF879}" type="slidenum">
              <a:rPr lang="en-US" smtClean="0"/>
              <a:t>4</a:t>
            </a:fld>
            <a:endParaRPr lang="en-US"/>
          </a:p>
        </p:txBody>
      </p:sp>
    </p:spTree>
    <p:extLst>
      <p:ext uri="{BB962C8B-B14F-4D97-AF65-F5344CB8AC3E}">
        <p14:creationId xmlns:p14="http://schemas.microsoft.com/office/powerpoint/2010/main" val="3117478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alumni are writers. You may have heard of a</a:t>
            </a:r>
            <a:r>
              <a:rPr lang="en-US" baseline="0" dirty="0" smtClean="0"/>
              <a:t> novelist who has written a book or two—she may be best known for the </a:t>
            </a:r>
            <a:r>
              <a:rPr lang="en-US" baseline="0" dirty="0" err="1" smtClean="0"/>
              <a:t>Spiderwick</a:t>
            </a:r>
            <a:r>
              <a:rPr lang="en-US" baseline="0" dirty="0" smtClean="0"/>
              <a:t> Chronicles, but Holly Black is a </a:t>
            </a:r>
            <a:r>
              <a:rPr lang="en-US" baseline="0" dirty="0" err="1" smtClean="0"/>
              <a:t>TCNJ</a:t>
            </a:r>
            <a:r>
              <a:rPr lang="en-US" baseline="0" dirty="0" smtClean="0"/>
              <a:t> alumna, as is Sheila Callaghan, playwright, screenwriter, and producer; two of our more recent alumni, Sarah Blake and Dan Brady gave readings here last year in celebration of their newest books, Clean Air, and the book of poems, Subtexts. Nicole </a:t>
            </a:r>
            <a:r>
              <a:rPr lang="en-US" baseline="0" dirty="0" err="1" smtClean="0"/>
              <a:t>Zamlout’s</a:t>
            </a:r>
            <a:r>
              <a:rPr lang="en-US" baseline="0" dirty="0" smtClean="0"/>
              <a:t> book of poetry, All these little stars is especially wonderful to me. She graduated two years ago, and her work is published by another alumna, who runs the non-profit literary publisher, </a:t>
            </a:r>
            <a:r>
              <a:rPr lang="en-US" baseline="0" dirty="0" err="1" smtClean="0"/>
              <a:t>ReadFuriously</a:t>
            </a:r>
            <a:r>
              <a:rPr lang="en-US" baseline="0" dirty="0" smtClean="0"/>
              <a:t>, which is dedicated to advancing New Jersey writers. </a:t>
            </a:r>
            <a:endParaRPr lang="en-US" dirty="0"/>
          </a:p>
        </p:txBody>
      </p:sp>
      <p:sp>
        <p:nvSpPr>
          <p:cNvPr id="4" name="Slide Number Placeholder 3"/>
          <p:cNvSpPr>
            <a:spLocks noGrp="1"/>
          </p:cNvSpPr>
          <p:nvPr>
            <p:ph type="sldNum" sz="quarter" idx="10"/>
          </p:nvPr>
        </p:nvSpPr>
        <p:spPr/>
        <p:txBody>
          <a:bodyPr/>
          <a:lstStyle/>
          <a:p>
            <a:fld id="{450D2294-BECB-ED4E-9EE1-30A82D7EF879}" type="slidenum">
              <a:rPr lang="en-US" smtClean="0"/>
              <a:t>5</a:t>
            </a:fld>
            <a:endParaRPr lang="en-US"/>
          </a:p>
        </p:txBody>
      </p:sp>
    </p:spTree>
    <p:extLst>
      <p:ext uri="{BB962C8B-B14F-4D97-AF65-F5344CB8AC3E}">
        <p14:creationId xmlns:p14="http://schemas.microsoft.com/office/powerpoint/2010/main" val="1218036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not all the writers who come from </a:t>
            </a:r>
            <a:r>
              <a:rPr lang="en-US" dirty="0" err="1" smtClean="0"/>
              <a:t>TCNJ</a:t>
            </a:r>
            <a:r>
              <a:rPr lang="en-US" dirty="0" smtClean="0"/>
              <a:t> have aspirations to write poems,</a:t>
            </a:r>
            <a:r>
              <a:rPr lang="en-US" baseline="0" dirty="0" smtClean="0"/>
              <a:t> plays, and novels. Many have successful careers as copywriters and technical writers. And they write not only for literary outlets, but for the pharmaceutical industry, for investment banks, for major universities, including Harvard, for magazines, for major corporations, and for game companies! You and your families may recognize a few of these!</a:t>
            </a:r>
            <a:endParaRPr lang="en-US" dirty="0"/>
          </a:p>
        </p:txBody>
      </p:sp>
      <p:sp>
        <p:nvSpPr>
          <p:cNvPr id="4" name="Slide Number Placeholder 3"/>
          <p:cNvSpPr>
            <a:spLocks noGrp="1"/>
          </p:cNvSpPr>
          <p:nvPr>
            <p:ph type="sldNum" sz="quarter" idx="10"/>
          </p:nvPr>
        </p:nvSpPr>
        <p:spPr/>
        <p:txBody>
          <a:bodyPr/>
          <a:lstStyle/>
          <a:p>
            <a:fld id="{450D2294-BECB-ED4E-9EE1-30A82D7EF879}" type="slidenum">
              <a:rPr lang="en-US" smtClean="0"/>
              <a:t>6</a:t>
            </a:fld>
            <a:endParaRPr lang="en-US"/>
          </a:p>
        </p:txBody>
      </p:sp>
    </p:spTree>
    <p:extLst>
      <p:ext uri="{BB962C8B-B14F-4D97-AF65-F5344CB8AC3E}">
        <p14:creationId xmlns:p14="http://schemas.microsoft.com/office/powerpoint/2010/main" val="163316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last twenty years, </a:t>
            </a:r>
            <a:r>
              <a:rPr lang="en-US" dirty="0" err="1" smtClean="0"/>
              <a:t>TCNJ</a:t>
            </a:r>
            <a:r>
              <a:rPr lang="en-US" dirty="0" smtClean="0"/>
              <a:t> has broken through the Ivy ceiling in</a:t>
            </a:r>
            <a:r>
              <a:rPr lang="en-US" baseline="0" dirty="0" smtClean="0"/>
              <a:t> the publishing industry, and you will find our alumni in editorial, marketing, rights and permissions, and copywriting in every major publisher in the United States, and at every rank, from editorial assistant to executive editor. And, as I said earlier, we even have alumni who have started their own publishing houses. You will also find them in all sectors of the publishing industry, including academic, industry, and literary book, audiobook, and magazine publishing. In addition, they run bookstores and run corporate and institutional publishing. </a:t>
            </a:r>
            <a:endParaRPr lang="en-US" dirty="0"/>
          </a:p>
        </p:txBody>
      </p:sp>
      <p:sp>
        <p:nvSpPr>
          <p:cNvPr id="4" name="Slide Number Placeholder 3"/>
          <p:cNvSpPr>
            <a:spLocks noGrp="1"/>
          </p:cNvSpPr>
          <p:nvPr>
            <p:ph type="sldNum" sz="quarter" idx="10"/>
          </p:nvPr>
        </p:nvSpPr>
        <p:spPr/>
        <p:txBody>
          <a:bodyPr/>
          <a:lstStyle/>
          <a:p>
            <a:fld id="{450D2294-BECB-ED4E-9EE1-30A82D7EF879}" type="slidenum">
              <a:rPr lang="en-US" smtClean="0"/>
              <a:t>7</a:t>
            </a:fld>
            <a:endParaRPr lang="en-US"/>
          </a:p>
        </p:txBody>
      </p:sp>
    </p:spTree>
    <p:extLst>
      <p:ext uri="{BB962C8B-B14F-4D97-AF65-F5344CB8AC3E}">
        <p14:creationId xmlns:p14="http://schemas.microsoft.com/office/powerpoint/2010/main" val="3053307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graduates</a:t>
            </a:r>
            <a:r>
              <a:rPr lang="en-US" baseline="0" dirty="0" smtClean="0"/>
              <a:t> attend law schools throughout the US: the University of Texas at Austin (a personal favorite, since it is my graduate alma mater), Northeastern, Duke, Seton Hall, Villanova, Drexel, and many others. But </a:t>
            </a:r>
            <a:r>
              <a:rPr lang="en-US" baseline="0" dirty="0" err="1" smtClean="0"/>
              <a:t>TCNJ</a:t>
            </a:r>
            <a:r>
              <a:rPr lang="en-US" baseline="0" dirty="0" smtClean="0"/>
              <a:t> also has a new and exciting opportunity for applicants for the Class of 2026 and onward. We have a new partnership with Villanova University. Students can apply simultaneously to </a:t>
            </a:r>
            <a:r>
              <a:rPr lang="en-US" baseline="0" dirty="0" err="1" smtClean="0"/>
              <a:t>TCNJ</a:t>
            </a:r>
            <a:r>
              <a:rPr lang="en-US" baseline="0" dirty="0" smtClean="0"/>
              <a:t> and Villanova and will be awarded their </a:t>
            </a:r>
            <a:r>
              <a:rPr lang="en-US" baseline="0" dirty="0" err="1" smtClean="0"/>
              <a:t>TCNJ</a:t>
            </a:r>
            <a:r>
              <a:rPr lang="en-US" baseline="0" dirty="0" smtClean="0"/>
              <a:t> degree at the end of their first year in law school. Our English Liberal Arts program is excellent preparation for medical school, especially for students interested in community and family medicine and can easily serve as a double major with Public Health, Biology, or Mathematics. In addition, English is one of the majors in the </a:t>
            </a:r>
            <a:r>
              <a:rPr lang="en-US" baseline="0" dirty="0" err="1" smtClean="0"/>
              <a:t>TCNJ</a:t>
            </a:r>
            <a:r>
              <a:rPr lang="en-US" baseline="0" dirty="0" smtClean="0"/>
              <a:t> 7-year medical program, where students complete three years at </a:t>
            </a:r>
            <a:r>
              <a:rPr lang="en-US" baseline="0" dirty="0" err="1" smtClean="0"/>
              <a:t>TCNJ</a:t>
            </a:r>
            <a:r>
              <a:rPr lang="en-US" baseline="0" dirty="0" smtClean="0"/>
              <a:t> and their MD at New Jersey Medical School. Since the English major helps create empathetic communicators, many of our students pursue post-graduate degrees in counseling, some here at </a:t>
            </a:r>
            <a:r>
              <a:rPr lang="en-US" baseline="0" dirty="0" err="1" smtClean="0"/>
              <a:t>TCNJ</a:t>
            </a:r>
            <a:r>
              <a:rPr lang="en-US" baseline="0" dirty="0" smtClean="0"/>
              <a:t>. Our alumni are school counselors, crisis counselors, social workers, and professionals in HR. Since the English major also helps to create critical thinkers, many of our students leverage their skills in librarianship, some even becoming faculty academic librarians. One of our faculty librarians here at </a:t>
            </a:r>
            <a:r>
              <a:rPr lang="en-US" baseline="0" dirty="0" err="1" smtClean="0"/>
              <a:t>TCNJ</a:t>
            </a:r>
            <a:r>
              <a:rPr lang="en-US" baseline="0" dirty="0" smtClean="0"/>
              <a:t> is an alumnus of the English major. </a:t>
            </a:r>
            <a:endParaRPr lang="en-US" dirty="0"/>
          </a:p>
        </p:txBody>
      </p:sp>
      <p:sp>
        <p:nvSpPr>
          <p:cNvPr id="4" name="Slide Number Placeholder 3"/>
          <p:cNvSpPr>
            <a:spLocks noGrp="1"/>
          </p:cNvSpPr>
          <p:nvPr>
            <p:ph type="sldNum" sz="quarter" idx="10"/>
          </p:nvPr>
        </p:nvSpPr>
        <p:spPr/>
        <p:txBody>
          <a:bodyPr/>
          <a:lstStyle/>
          <a:p>
            <a:fld id="{450D2294-BECB-ED4E-9EE1-30A82D7EF879}" type="slidenum">
              <a:rPr lang="en-US" smtClean="0"/>
              <a:t>8</a:t>
            </a:fld>
            <a:endParaRPr lang="en-US"/>
          </a:p>
        </p:txBody>
      </p:sp>
    </p:spTree>
    <p:extLst>
      <p:ext uri="{BB962C8B-B14F-4D97-AF65-F5344CB8AC3E}">
        <p14:creationId xmlns:p14="http://schemas.microsoft.com/office/powerpoint/2010/main" val="4112349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also find success</a:t>
            </a:r>
            <a:r>
              <a:rPr lang="en-US" baseline="0" dirty="0" smtClean="0"/>
              <a:t> in academic careers or careers as instructional designers and administrators of major non-profit arts and literacy organizations. The English major promotes and encourages curiosity and creativity, and our graduates teach at a number of colleges and universities across the country and work in development and fundraising for major arts and educational foundations. </a:t>
            </a:r>
            <a:endParaRPr lang="en-US" dirty="0"/>
          </a:p>
        </p:txBody>
      </p:sp>
      <p:sp>
        <p:nvSpPr>
          <p:cNvPr id="4" name="Slide Number Placeholder 3"/>
          <p:cNvSpPr>
            <a:spLocks noGrp="1"/>
          </p:cNvSpPr>
          <p:nvPr>
            <p:ph type="sldNum" sz="quarter" idx="10"/>
          </p:nvPr>
        </p:nvSpPr>
        <p:spPr/>
        <p:txBody>
          <a:bodyPr/>
          <a:lstStyle/>
          <a:p>
            <a:fld id="{450D2294-BECB-ED4E-9EE1-30A82D7EF879}" type="slidenum">
              <a:rPr lang="en-US" smtClean="0"/>
              <a:t>9</a:t>
            </a:fld>
            <a:endParaRPr lang="en-US"/>
          </a:p>
        </p:txBody>
      </p:sp>
    </p:spTree>
    <p:extLst>
      <p:ext uri="{BB962C8B-B14F-4D97-AF65-F5344CB8AC3E}">
        <p14:creationId xmlns:p14="http://schemas.microsoft.com/office/powerpoint/2010/main" val="1610353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 want think</a:t>
            </a:r>
            <a:r>
              <a:rPr lang="en-US" baseline="0" dirty="0" smtClean="0"/>
              <a:t> that putting secondary educators onto our last slide is slighting them, but this is something that people in my field, historical linguistics call the “topicalized position.” That which is last is, in many ways, the most important. None of you would be in this room right now if it weren’t for the middle school and high school teachers that you have had. And I suspect that one or two of them graduated from </a:t>
            </a:r>
            <a:r>
              <a:rPr lang="en-US" baseline="0" dirty="0" err="1" smtClean="0"/>
              <a:t>TCNJ</a:t>
            </a:r>
            <a:r>
              <a:rPr lang="en-US" baseline="0" dirty="0" smtClean="0"/>
              <a:t>. Every year, with each new crop of students, I get a little anxious that I’m going to need new jokes because you’ve already heard them reported to you. These maps only represent the students who graduate from the School of Humanities and Social Sciences as Secondary Education and Secondary Special/Urban Education, which are the majors housed in our department. We also work with a substantial number of students preparing to be K-8 educators who double major in Education and English. If you belong to that category, welcome, and know that you will find your home with us as well. Each year at graduation, many of our double-majors attend both ceremonies because they feel just as close to their faculty and peers in English as they do in Education. </a:t>
            </a:r>
            <a:endParaRPr lang="en-US" dirty="0"/>
          </a:p>
        </p:txBody>
      </p:sp>
      <p:sp>
        <p:nvSpPr>
          <p:cNvPr id="4" name="Slide Number Placeholder 3"/>
          <p:cNvSpPr>
            <a:spLocks noGrp="1"/>
          </p:cNvSpPr>
          <p:nvPr>
            <p:ph type="sldNum" sz="quarter" idx="10"/>
          </p:nvPr>
        </p:nvSpPr>
        <p:spPr/>
        <p:txBody>
          <a:bodyPr/>
          <a:lstStyle/>
          <a:p>
            <a:fld id="{450D2294-BECB-ED4E-9EE1-30A82D7EF879}" type="slidenum">
              <a:rPr lang="en-US" smtClean="0"/>
              <a:t>10</a:t>
            </a:fld>
            <a:endParaRPr lang="en-US"/>
          </a:p>
        </p:txBody>
      </p:sp>
    </p:spTree>
    <p:extLst>
      <p:ext uri="{BB962C8B-B14F-4D97-AF65-F5344CB8AC3E}">
        <p14:creationId xmlns:p14="http://schemas.microsoft.com/office/powerpoint/2010/main" val="2779684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I open up for questions, I want to discuss some of the other things that make us special as a department. For one, we have the largest chapter of Sigma Tau Delta, the English Honor Society, of any “brick-and-mortar” traditional college in the world. Our students have won more than $45,000 in scholarships and won more than $7,500 in awards for their critical and creative work. Two of us serve on the national board of this honor society with over 900 chapters worldwide. Our literary magazine, The Lion’s Eye, was recognized last year as one of the outstanding literary arts journals in the country by Sigma Tau Delta. Each year, four faculty members (I’m among them) lead faculty-led study abroad tours to England, Greece, or South Africa. My trip is in the bottom left—we’re at the reconstructed Globe Theatre. These short-term study away courses provide students with intense, affordable, well-planned study abroad opportunities. As the world opens back up, they are an excellent option for students who want this experience, but may be reluctant to spend 15 weeks away from </a:t>
            </a:r>
            <a:r>
              <a:rPr lang="en-US" baseline="0" dirty="0" err="1" smtClean="0"/>
              <a:t>TCNJ</a:t>
            </a:r>
            <a:r>
              <a:rPr lang="en-US" baseline="0" dirty="0" smtClean="0"/>
              <a:t>. At the same time, however, our secondary educators can also do their teaching abroad, in Italy, Thailand, Spain, or Croatia. So even when you aren’t here at </a:t>
            </a:r>
            <a:r>
              <a:rPr lang="en-US" baseline="0" dirty="0" err="1" smtClean="0"/>
              <a:t>TCNJ</a:t>
            </a:r>
            <a:r>
              <a:rPr lang="en-US" baseline="0" dirty="0" smtClean="0"/>
              <a:t>, you will still, always find yourself part of the </a:t>
            </a:r>
            <a:r>
              <a:rPr lang="en-US" baseline="0" dirty="0" err="1" smtClean="0"/>
              <a:t>TCNJ</a:t>
            </a:r>
            <a:r>
              <a:rPr lang="en-US" baseline="0" dirty="0" smtClean="0"/>
              <a:t> community.</a:t>
            </a:r>
            <a:endParaRPr lang="en-US" dirty="0"/>
          </a:p>
        </p:txBody>
      </p:sp>
      <p:sp>
        <p:nvSpPr>
          <p:cNvPr id="4" name="Slide Number Placeholder 3"/>
          <p:cNvSpPr>
            <a:spLocks noGrp="1"/>
          </p:cNvSpPr>
          <p:nvPr>
            <p:ph type="sldNum" sz="quarter" idx="10"/>
          </p:nvPr>
        </p:nvSpPr>
        <p:spPr/>
        <p:txBody>
          <a:bodyPr/>
          <a:lstStyle/>
          <a:p>
            <a:fld id="{450D2294-BECB-ED4E-9EE1-30A82D7EF879}" type="slidenum">
              <a:rPr lang="en-US" smtClean="0"/>
              <a:t>11</a:t>
            </a:fld>
            <a:endParaRPr lang="en-US"/>
          </a:p>
        </p:txBody>
      </p:sp>
    </p:spTree>
    <p:extLst>
      <p:ext uri="{BB962C8B-B14F-4D97-AF65-F5344CB8AC3E}">
        <p14:creationId xmlns:p14="http://schemas.microsoft.com/office/powerpoint/2010/main" val="2431207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E134D9A-5A26-404E-92D1-124073A93BBF}" type="datetimeFigureOut">
              <a:rPr lang="en-US" smtClean="0"/>
              <a:t>10/13/2022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0A9414E-ECBC-4740-9238-92E71023C54C}" type="slidenum">
              <a:rPr lang="en-US" smtClean="0"/>
              <a:t>‹#›</a:t>
            </a:fld>
            <a:endParaRPr lang="en-US"/>
          </a:p>
        </p:txBody>
      </p:sp>
    </p:spTree>
    <p:extLst>
      <p:ext uri="{BB962C8B-B14F-4D97-AF65-F5344CB8AC3E}">
        <p14:creationId xmlns:p14="http://schemas.microsoft.com/office/powerpoint/2010/main" val="3396341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E134D9A-5A26-404E-92D1-124073A93BBF}" type="datetimeFigureOut">
              <a:rPr lang="en-US" smtClean="0"/>
              <a:t>10/13/2022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0A9414E-ECBC-4740-9238-92E71023C54C}" type="slidenum">
              <a:rPr lang="en-US" smtClean="0"/>
              <a:t>‹#›</a:t>
            </a:fld>
            <a:endParaRPr lang="en-US"/>
          </a:p>
        </p:txBody>
      </p:sp>
    </p:spTree>
    <p:extLst>
      <p:ext uri="{BB962C8B-B14F-4D97-AF65-F5344CB8AC3E}">
        <p14:creationId xmlns:p14="http://schemas.microsoft.com/office/powerpoint/2010/main" val="3623798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E134D9A-5A26-404E-92D1-124073A93BBF}" type="datetimeFigureOut">
              <a:rPr lang="en-US" smtClean="0"/>
              <a:t>10/13/2022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0A9414E-ECBC-4740-9238-92E71023C54C}" type="slidenum">
              <a:rPr lang="en-US" smtClean="0"/>
              <a:t>‹#›</a:t>
            </a:fld>
            <a:endParaRPr lang="en-US"/>
          </a:p>
        </p:txBody>
      </p:sp>
    </p:spTree>
    <p:extLst>
      <p:ext uri="{BB962C8B-B14F-4D97-AF65-F5344CB8AC3E}">
        <p14:creationId xmlns:p14="http://schemas.microsoft.com/office/powerpoint/2010/main" val="625552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E134D9A-5A26-404E-92D1-124073A93BBF}" type="datetimeFigureOut">
              <a:rPr lang="en-US" smtClean="0"/>
              <a:t>10/13/2022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0A9414E-ECBC-4740-9238-92E71023C54C}" type="slidenum">
              <a:rPr lang="en-US" smtClean="0"/>
              <a:t>‹#›</a:t>
            </a:fld>
            <a:endParaRPr lang="en-US"/>
          </a:p>
        </p:txBody>
      </p:sp>
    </p:spTree>
    <p:extLst>
      <p:ext uri="{BB962C8B-B14F-4D97-AF65-F5344CB8AC3E}">
        <p14:creationId xmlns:p14="http://schemas.microsoft.com/office/powerpoint/2010/main" val="373666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E134D9A-5A26-404E-92D1-124073A93BBF}" type="datetimeFigureOut">
              <a:rPr lang="en-US" smtClean="0"/>
              <a:t>10/13/2022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0A9414E-ECBC-4740-9238-92E71023C54C}" type="slidenum">
              <a:rPr lang="en-US" smtClean="0"/>
              <a:t>‹#›</a:t>
            </a:fld>
            <a:endParaRPr lang="en-US"/>
          </a:p>
        </p:txBody>
      </p:sp>
    </p:spTree>
    <p:extLst>
      <p:ext uri="{BB962C8B-B14F-4D97-AF65-F5344CB8AC3E}">
        <p14:creationId xmlns:p14="http://schemas.microsoft.com/office/powerpoint/2010/main" val="406654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E134D9A-5A26-404E-92D1-124073A93BBF}" type="datetimeFigureOut">
              <a:rPr lang="en-US" smtClean="0"/>
              <a:t>10/13/2022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0A9414E-ECBC-4740-9238-92E71023C54C}" type="slidenum">
              <a:rPr lang="en-US" smtClean="0"/>
              <a:t>‹#›</a:t>
            </a:fld>
            <a:endParaRPr lang="en-US"/>
          </a:p>
        </p:txBody>
      </p:sp>
    </p:spTree>
    <p:extLst>
      <p:ext uri="{BB962C8B-B14F-4D97-AF65-F5344CB8AC3E}">
        <p14:creationId xmlns:p14="http://schemas.microsoft.com/office/powerpoint/2010/main" val="2607074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E134D9A-5A26-404E-92D1-124073A93BBF}" type="datetimeFigureOut">
              <a:rPr lang="en-US" smtClean="0"/>
              <a:t>10/13/2022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20A9414E-ECBC-4740-9238-92E71023C54C}" type="slidenum">
              <a:rPr lang="en-US" smtClean="0"/>
              <a:t>‹#›</a:t>
            </a:fld>
            <a:endParaRPr lang="en-US"/>
          </a:p>
        </p:txBody>
      </p:sp>
    </p:spTree>
    <p:extLst>
      <p:ext uri="{BB962C8B-B14F-4D97-AF65-F5344CB8AC3E}">
        <p14:creationId xmlns:p14="http://schemas.microsoft.com/office/powerpoint/2010/main" val="743206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E134D9A-5A26-404E-92D1-124073A93BBF}" type="datetimeFigureOut">
              <a:rPr lang="en-US" smtClean="0"/>
              <a:t>10/13/2022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20A9414E-ECBC-4740-9238-92E71023C54C}" type="slidenum">
              <a:rPr lang="en-US" smtClean="0"/>
              <a:t>‹#›</a:t>
            </a:fld>
            <a:endParaRPr lang="en-US"/>
          </a:p>
        </p:txBody>
      </p:sp>
    </p:spTree>
    <p:extLst>
      <p:ext uri="{BB962C8B-B14F-4D97-AF65-F5344CB8AC3E}">
        <p14:creationId xmlns:p14="http://schemas.microsoft.com/office/powerpoint/2010/main" val="254349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E134D9A-5A26-404E-92D1-124073A93BBF}" type="datetimeFigureOut">
              <a:rPr lang="en-US" smtClean="0"/>
              <a:t>10/13/2022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20A9414E-ECBC-4740-9238-92E71023C54C}" type="slidenum">
              <a:rPr lang="en-US" smtClean="0"/>
              <a:t>‹#›</a:t>
            </a:fld>
            <a:endParaRPr lang="en-US"/>
          </a:p>
        </p:txBody>
      </p:sp>
    </p:spTree>
    <p:extLst>
      <p:ext uri="{BB962C8B-B14F-4D97-AF65-F5344CB8AC3E}">
        <p14:creationId xmlns:p14="http://schemas.microsoft.com/office/powerpoint/2010/main" val="2171177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E134D9A-5A26-404E-92D1-124073A93BBF}" type="datetimeFigureOut">
              <a:rPr lang="en-US" smtClean="0"/>
              <a:t>10/13/2022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0A9414E-ECBC-4740-9238-92E71023C54C}" type="slidenum">
              <a:rPr lang="en-US" smtClean="0"/>
              <a:t>‹#›</a:t>
            </a:fld>
            <a:endParaRPr lang="en-US"/>
          </a:p>
        </p:txBody>
      </p:sp>
    </p:spTree>
    <p:extLst>
      <p:ext uri="{BB962C8B-B14F-4D97-AF65-F5344CB8AC3E}">
        <p14:creationId xmlns:p14="http://schemas.microsoft.com/office/powerpoint/2010/main" val="1514410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E134D9A-5A26-404E-92D1-124073A93BBF}" type="datetimeFigureOut">
              <a:rPr lang="en-US" smtClean="0"/>
              <a:t>10/13/2022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0A9414E-ECBC-4740-9238-92E71023C54C}" type="slidenum">
              <a:rPr lang="en-US" smtClean="0"/>
              <a:t>‹#›</a:t>
            </a:fld>
            <a:endParaRPr lang="en-US"/>
          </a:p>
        </p:txBody>
      </p:sp>
    </p:spTree>
    <p:extLst>
      <p:ext uri="{BB962C8B-B14F-4D97-AF65-F5344CB8AC3E}">
        <p14:creationId xmlns:p14="http://schemas.microsoft.com/office/powerpoint/2010/main" val="1035252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footer.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5972831"/>
            <a:ext cx="9144000" cy="909439"/>
          </a:xfrm>
          <a:prstGeom prst="rect">
            <a:avLst/>
          </a:prstGeom>
        </p:spPr>
      </p:pic>
      <p:sp>
        <p:nvSpPr>
          <p:cNvPr id="6" name="Slide Number Placeholder 5"/>
          <p:cNvSpPr>
            <a:spLocks noGrp="1"/>
          </p:cNvSpPr>
          <p:nvPr>
            <p:ph type="sldNum" sz="quarter" idx="4"/>
          </p:nvPr>
        </p:nvSpPr>
        <p:spPr>
          <a:xfrm>
            <a:off x="6553200" y="6186460"/>
            <a:ext cx="2133600" cy="365125"/>
          </a:xfrm>
          <a:prstGeom prst="rect">
            <a:avLst/>
          </a:prstGeom>
        </p:spPr>
        <p:txBody>
          <a:bodyPr vert="horz" lIns="91440" tIns="45720" rIns="91440" bIns="45720" rtlCol="0" anchor="ctr"/>
          <a:lstStyle>
            <a:lvl1pPr algn="r">
              <a:defRPr sz="900">
                <a:solidFill>
                  <a:schemeClr val="tx1">
                    <a:tint val="75000"/>
                  </a:schemeClr>
                </a:solidFill>
                <a:latin typeface="Arial"/>
                <a:cs typeface="Arial"/>
              </a:defRPr>
            </a:lvl1pPr>
          </a:lstStyle>
          <a:p>
            <a:fld id="{20A9414E-ECBC-4740-9238-92E71023C54C}" type="slidenum">
              <a:rPr lang="en-US" smtClean="0"/>
              <a:pPr/>
              <a:t>‹#›</a:t>
            </a:fld>
            <a:endParaRPr lang="en-US" dirty="0"/>
          </a:p>
        </p:txBody>
      </p:sp>
    </p:spTree>
    <p:extLst>
      <p:ext uri="{BB962C8B-B14F-4D97-AF65-F5344CB8AC3E}">
        <p14:creationId xmlns:p14="http://schemas.microsoft.com/office/powerpoint/2010/main" val="3395475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webp"/><Relationship Id="rId7" Type="http://schemas.openxmlformats.org/officeDocument/2006/relationships/image" Target="../media/image6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steele@tcnj.edu" TargetMode="External"/><Relationship Id="rId7"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12"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g"/><Relationship Id="rId11" Type="http://schemas.openxmlformats.org/officeDocument/2006/relationships/image" Target="../media/image20.webp"/><Relationship Id="rId5" Type="http://schemas.openxmlformats.org/officeDocument/2006/relationships/image" Target="../media/image14.jpg"/><Relationship Id="rId10" Type="http://schemas.openxmlformats.org/officeDocument/2006/relationships/image" Target="../media/image19.jpg"/><Relationship Id="rId4" Type="http://schemas.openxmlformats.org/officeDocument/2006/relationships/image" Target="../media/image13.jpg"/><Relationship Id="rId9" Type="http://schemas.openxmlformats.org/officeDocument/2006/relationships/image" Target="../media/image18.jp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jp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jpg"/><Relationship Id="rId15" Type="http://schemas.openxmlformats.org/officeDocument/2006/relationships/image" Target="../media/image34.webp"/><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jp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gif"/><Relationship Id="rId7" Type="http://schemas.openxmlformats.org/officeDocument/2006/relationships/image" Target="../media/image39.png"/><Relationship Id="rId12" Type="http://schemas.openxmlformats.org/officeDocument/2006/relationships/image" Target="../media/image44.jpg"/><Relationship Id="rId17" Type="http://schemas.openxmlformats.org/officeDocument/2006/relationships/image" Target="../media/image49.png"/><Relationship Id="rId2" Type="http://schemas.openxmlformats.org/officeDocument/2006/relationships/notesSlide" Target="../notesSlides/notesSlide5.xml"/><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g"/><Relationship Id="rId14" Type="http://schemas.openxmlformats.org/officeDocument/2006/relationships/image" Target="../media/image4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jp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CNJ_Powerpoint_prima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09" y="-103754"/>
            <a:ext cx="9302918" cy="7065508"/>
          </a:xfrm>
          <a:prstGeom prst="rect">
            <a:avLst/>
          </a:prstGeom>
        </p:spPr>
      </p:pic>
      <p:sp>
        <p:nvSpPr>
          <p:cNvPr id="2" name="Title 1"/>
          <p:cNvSpPr>
            <a:spLocks noGrp="1"/>
          </p:cNvSpPr>
          <p:nvPr>
            <p:ph type="ctrTitle"/>
          </p:nvPr>
        </p:nvSpPr>
        <p:spPr>
          <a:xfrm>
            <a:off x="685800" y="462455"/>
            <a:ext cx="7772400" cy="754095"/>
          </a:xfrm>
        </p:spPr>
        <p:txBody>
          <a:bodyPr>
            <a:normAutofit/>
          </a:bodyPr>
          <a:lstStyle/>
          <a:p>
            <a:r>
              <a:rPr lang="en-US" sz="3800" dirty="0" smtClean="0">
                <a:solidFill>
                  <a:srgbClr val="293F6F"/>
                </a:solidFill>
                <a:latin typeface="Palatino"/>
                <a:cs typeface="Palatino"/>
              </a:rPr>
              <a:t>Lion’s Day October 16, 2022</a:t>
            </a:r>
            <a:endParaRPr lang="en-US" sz="3800" dirty="0">
              <a:solidFill>
                <a:srgbClr val="293F6F"/>
              </a:solidFill>
              <a:latin typeface="Palatino"/>
              <a:cs typeface="Palatino"/>
            </a:endParaRPr>
          </a:p>
        </p:txBody>
      </p:sp>
      <p:sp>
        <p:nvSpPr>
          <p:cNvPr id="3" name="Subtitle 2"/>
          <p:cNvSpPr>
            <a:spLocks noGrp="1"/>
          </p:cNvSpPr>
          <p:nvPr>
            <p:ph type="subTitle" idx="1"/>
          </p:nvPr>
        </p:nvSpPr>
        <p:spPr>
          <a:xfrm>
            <a:off x="1371600" y="1216550"/>
            <a:ext cx="6400800" cy="3821612"/>
          </a:xfrm>
        </p:spPr>
        <p:txBody>
          <a:bodyPr>
            <a:normAutofit/>
          </a:bodyPr>
          <a:lstStyle/>
          <a:p>
            <a:r>
              <a:rPr lang="en-US" sz="3600" dirty="0" smtClean="0">
                <a:solidFill>
                  <a:srgbClr val="A67A00"/>
                </a:solidFill>
                <a:latin typeface="Arial"/>
                <a:cs typeface="Arial"/>
              </a:rPr>
              <a:t>Department of English</a:t>
            </a:r>
          </a:p>
          <a:p>
            <a:r>
              <a:rPr lang="en-US" sz="2400" dirty="0" smtClean="0">
                <a:solidFill>
                  <a:srgbClr val="A67A00"/>
                </a:solidFill>
                <a:latin typeface="Arial"/>
                <a:cs typeface="Arial"/>
              </a:rPr>
              <a:t>Home to Creative, Curious, and Critical Thinkers</a:t>
            </a:r>
          </a:p>
          <a:p>
            <a:r>
              <a:rPr lang="en-US" sz="2400" dirty="0" smtClean="0">
                <a:solidFill>
                  <a:srgbClr val="A67A00"/>
                </a:solidFill>
                <a:latin typeface="Arial"/>
                <a:cs typeface="Arial"/>
              </a:rPr>
              <a:t>Effective and Empathetic Communicators</a:t>
            </a:r>
          </a:p>
          <a:p>
            <a:r>
              <a:rPr lang="en-US" sz="2400" dirty="0" smtClean="0">
                <a:solidFill>
                  <a:srgbClr val="A67A00"/>
                </a:solidFill>
                <a:latin typeface="Arial"/>
                <a:cs typeface="Arial"/>
              </a:rPr>
              <a:t>Working across industries and professions!</a:t>
            </a:r>
          </a:p>
          <a:p>
            <a:endParaRPr lang="en-US" sz="2400" dirty="0" smtClean="0">
              <a:solidFill>
                <a:srgbClr val="A67A00"/>
              </a:solidFill>
              <a:latin typeface="Arial"/>
              <a:cs typeface="Arial"/>
            </a:endParaRPr>
          </a:p>
          <a:p>
            <a:pPr algn="l"/>
            <a:r>
              <a:rPr lang="en-US" sz="1600" dirty="0" smtClean="0">
                <a:solidFill>
                  <a:srgbClr val="293F6F"/>
                </a:solidFill>
                <a:latin typeface="Arial"/>
                <a:cs typeface="Arial"/>
              </a:rPr>
              <a:t>Presenters: </a:t>
            </a:r>
          </a:p>
          <a:p>
            <a:pPr algn="l"/>
            <a:r>
              <a:rPr lang="en-US" sz="1600" dirty="0" smtClean="0">
                <a:solidFill>
                  <a:srgbClr val="293F6F"/>
                </a:solidFill>
                <a:latin typeface="Arial"/>
                <a:cs typeface="Arial"/>
              </a:rPr>
              <a:t>Dr. Felicia Steele, Associate Chair</a:t>
            </a:r>
          </a:p>
          <a:p>
            <a:pPr algn="l"/>
            <a:r>
              <a:rPr lang="en-US" sz="1600" dirty="0" smtClean="0">
                <a:solidFill>
                  <a:srgbClr val="293F6F"/>
                </a:solidFill>
                <a:latin typeface="Arial"/>
                <a:cs typeface="Arial"/>
              </a:rPr>
              <a:t>Dr. Samira </a:t>
            </a:r>
            <a:r>
              <a:rPr lang="en-US" sz="1600" dirty="0" err="1" smtClean="0">
                <a:solidFill>
                  <a:srgbClr val="293F6F"/>
                </a:solidFill>
                <a:latin typeface="Arial"/>
                <a:cs typeface="Arial"/>
              </a:rPr>
              <a:t>Abdur</a:t>
            </a:r>
            <a:r>
              <a:rPr lang="en-US" sz="1600" dirty="0" smtClean="0">
                <a:solidFill>
                  <a:srgbClr val="293F6F"/>
                </a:solidFill>
                <a:latin typeface="Arial"/>
                <a:cs typeface="Arial"/>
              </a:rPr>
              <a:t>-Rahman, Assistant Professor</a:t>
            </a:r>
            <a:endParaRPr lang="en-US" sz="1600" dirty="0">
              <a:solidFill>
                <a:srgbClr val="293F6F"/>
              </a:solidFill>
              <a:latin typeface="Arial"/>
              <a:cs typeface="Arial"/>
            </a:endParaRPr>
          </a:p>
        </p:txBody>
      </p:sp>
    </p:spTree>
    <p:extLst>
      <p:ext uri="{BB962C8B-B14F-4D97-AF65-F5344CB8AC3E}">
        <p14:creationId xmlns:p14="http://schemas.microsoft.com/office/powerpoint/2010/main" val="3614509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93F6F"/>
                </a:solidFill>
              </a:rPr>
              <a:t>Opportunities Unique to </a:t>
            </a:r>
            <a:r>
              <a:rPr lang="en-US" dirty="0" err="1" smtClean="0">
                <a:solidFill>
                  <a:srgbClr val="293F6F"/>
                </a:solidFill>
              </a:rPr>
              <a:t>TCNJ</a:t>
            </a:r>
            <a:endParaRPr lang="en-US" dirty="0">
              <a:solidFill>
                <a:srgbClr val="293F6F"/>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905" y="1094429"/>
            <a:ext cx="4876588" cy="1076278"/>
          </a:xfrm>
        </p:spPr>
      </p:pic>
      <p:pic>
        <p:nvPicPr>
          <p:cNvPr id="5" name="Google Shape;240;g152a8d8562c_0_16"/>
          <p:cNvPicPr preferRelativeResize="0"/>
          <p:nvPr/>
        </p:nvPicPr>
        <p:blipFill>
          <a:blip r:embed="rId4">
            <a:alphaModFix/>
          </a:blip>
          <a:stretch>
            <a:fillRect/>
          </a:stretch>
        </p:blipFill>
        <p:spPr>
          <a:xfrm>
            <a:off x="5575988" y="1148824"/>
            <a:ext cx="2816876" cy="2112657"/>
          </a:xfrm>
          <a:prstGeom prst="rect">
            <a:avLst/>
          </a:prstGeom>
          <a:noFill/>
          <a:ln>
            <a:noFill/>
          </a:ln>
        </p:spPr>
      </p:pic>
      <p:pic>
        <p:nvPicPr>
          <p:cNvPr id="6" name="Google Shape;176;p13" descr="226690_435512783181429_1885257265_n.jpg"/>
          <p:cNvPicPr preferRelativeResize="0">
            <a:picLocks/>
          </p:cNvPicPr>
          <p:nvPr/>
        </p:nvPicPr>
        <p:blipFill rotWithShape="1">
          <a:blip r:embed="rId5">
            <a:alphaModFix/>
          </a:blip>
          <a:srcRect/>
          <a:stretch/>
        </p:blipFill>
        <p:spPr>
          <a:xfrm>
            <a:off x="493394" y="2474718"/>
            <a:ext cx="2402100" cy="3203100"/>
          </a:xfrm>
          <a:prstGeom prst="rect">
            <a:avLst/>
          </a:prstGeom>
          <a:noFill/>
          <a:ln>
            <a:noFill/>
          </a:ln>
        </p:spPr>
      </p:pic>
      <p:pic>
        <p:nvPicPr>
          <p:cNvPr id="7" name="Google Shape;191;p15"/>
          <p:cNvPicPr preferRelativeResize="0">
            <a:picLocks noChangeAspect="1"/>
          </p:cNvPicPr>
          <p:nvPr/>
        </p:nvPicPr>
        <p:blipFill>
          <a:blip r:embed="rId6">
            <a:alphaModFix/>
          </a:blip>
          <a:stretch>
            <a:fillRect/>
          </a:stretch>
        </p:blipFill>
        <p:spPr>
          <a:xfrm>
            <a:off x="4417941" y="4211439"/>
            <a:ext cx="1984424" cy="2465198"/>
          </a:xfrm>
          <a:prstGeom prst="rect">
            <a:avLst/>
          </a:prstGeom>
          <a:noFill/>
          <a:ln>
            <a:noFill/>
          </a:ln>
        </p:spPr>
      </p:pic>
      <p:pic>
        <p:nvPicPr>
          <p:cNvPr id="8" name="Google Shape;189;p15" descr="C:\Users\dsteinbe\Desktop\Photos\DSCN3052.JPG"/>
          <p:cNvPicPr preferRelativeResize="0">
            <a:picLocks noChangeAspect="1"/>
          </p:cNvPicPr>
          <p:nvPr/>
        </p:nvPicPr>
        <p:blipFill rotWithShape="1">
          <a:blip r:embed="rId7">
            <a:alphaModFix/>
          </a:blip>
          <a:srcRect/>
          <a:stretch/>
        </p:blipFill>
        <p:spPr>
          <a:xfrm>
            <a:off x="6453269" y="3297039"/>
            <a:ext cx="2438400" cy="1828800"/>
          </a:xfrm>
          <a:prstGeom prst="rect">
            <a:avLst/>
          </a:prstGeom>
          <a:noFill/>
          <a:ln>
            <a:noFill/>
          </a:ln>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21304" t="10546" r="50870" b="26751"/>
          <a:stretch/>
        </p:blipFill>
        <p:spPr>
          <a:xfrm>
            <a:off x="3465874" y="2075999"/>
            <a:ext cx="1736587" cy="2089331"/>
          </a:xfrm>
          <a:prstGeom prst="rect">
            <a:avLst/>
          </a:prstGeom>
        </p:spPr>
      </p:pic>
    </p:spTree>
    <p:extLst>
      <p:ext uri="{BB962C8B-B14F-4D97-AF65-F5344CB8AC3E}">
        <p14:creationId xmlns:p14="http://schemas.microsoft.com/office/powerpoint/2010/main" val="1003634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93F6F"/>
                </a:solidFill>
              </a:rPr>
              <a:t>Enrollment Opportunities</a:t>
            </a:r>
            <a:endParaRPr lang="en-US" dirty="0">
              <a:solidFill>
                <a:srgbClr val="293F6F"/>
              </a:solidFill>
            </a:endParaRPr>
          </a:p>
        </p:txBody>
      </p:sp>
      <p:sp>
        <p:nvSpPr>
          <p:cNvPr id="3" name="Content Placeholder 2"/>
          <p:cNvSpPr>
            <a:spLocks noGrp="1"/>
          </p:cNvSpPr>
          <p:nvPr>
            <p:ph idx="1"/>
          </p:nvPr>
        </p:nvSpPr>
        <p:spPr/>
        <p:txBody>
          <a:bodyPr/>
          <a:lstStyle/>
          <a:p>
            <a:r>
              <a:rPr lang="en-US" dirty="0" smtClean="0">
                <a:solidFill>
                  <a:srgbClr val="A67A00"/>
                </a:solidFill>
              </a:rPr>
              <a:t>MA Program</a:t>
            </a:r>
          </a:p>
          <a:p>
            <a:pPr lvl="1"/>
            <a:r>
              <a:rPr lang="en-US" dirty="0" smtClean="0"/>
              <a:t>4+1 MA</a:t>
            </a:r>
          </a:p>
          <a:p>
            <a:r>
              <a:rPr lang="en-US" dirty="0" smtClean="0">
                <a:solidFill>
                  <a:srgbClr val="A67A00"/>
                </a:solidFill>
              </a:rPr>
              <a:t>3-Year Accelerated Program</a:t>
            </a:r>
          </a:p>
          <a:p>
            <a:pPr lvl="1"/>
            <a:r>
              <a:rPr lang="en-US" dirty="0" smtClean="0"/>
              <a:t>For highly qualified and motivated Liberal Arts Majors</a:t>
            </a:r>
            <a:endParaRPr lang="en-US" dirty="0"/>
          </a:p>
        </p:txBody>
      </p:sp>
    </p:spTree>
    <p:extLst>
      <p:ext uri="{BB962C8B-B14F-4D97-AF65-F5344CB8AC3E}">
        <p14:creationId xmlns:p14="http://schemas.microsoft.com/office/powerpoint/2010/main" val="824717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93F6F"/>
                </a:solidFill>
              </a:rPr>
              <a:t>Questions?</a:t>
            </a:r>
            <a:endParaRPr lang="en-US" dirty="0">
              <a:solidFill>
                <a:srgbClr val="293F6F"/>
              </a:solidFill>
            </a:endParaRPr>
          </a:p>
        </p:txBody>
      </p:sp>
      <p:sp>
        <p:nvSpPr>
          <p:cNvPr id="5" name="Content Placeholder 4"/>
          <p:cNvSpPr>
            <a:spLocks noGrp="1"/>
          </p:cNvSpPr>
          <p:nvPr>
            <p:ph idx="1"/>
          </p:nvPr>
        </p:nvSpPr>
        <p:spPr>
          <a:xfrm>
            <a:off x="457200" y="1244184"/>
            <a:ext cx="3785016" cy="4790193"/>
          </a:xfrm>
        </p:spPr>
        <p:txBody>
          <a:bodyPr/>
          <a:lstStyle/>
          <a:p>
            <a:pPr marL="0" indent="0">
              <a:buNone/>
            </a:pPr>
            <a:r>
              <a:rPr lang="en-US" dirty="0" smtClean="0"/>
              <a:t>Dr. Felicia Steele</a:t>
            </a:r>
          </a:p>
          <a:p>
            <a:pPr marL="0" indent="0">
              <a:buNone/>
            </a:pPr>
            <a:r>
              <a:rPr lang="en-US" dirty="0" err="1" smtClean="0">
                <a:hlinkClick r:id="rId3"/>
              </a:rPr>
              <a:t>steele@tcnj.edu</a:t>
            </a:r>
            <a:endParaRPr lang="en-US" dirty="0" smtClean="0"/>
          </a:p>
          <a:p>
            <a:pPr marL="0" indent="0">
              <a:buNone/>
            </a:pPr>
            <a:r>
              <a:rPr lang="en-US" dirty="0" err="1" smtClean="0"/>
              <a:t>english.tcnj.edu</a:t>
            </a:r>
            <a:endParaRPr lang="en-US" dirty="0" smtClean="0"/>
          </a:p>
          <a:p>
            <a:pPr marL="0" indent="0">
              <a:buNone/>
            </a:pPr>
            <a:r>
              <a:rPr lang="en-US" dirty="0" smtClean="0"/>
              <a:t>Please </a:t>
            </a:r>
            <a:r>
              <a:rPr lang="en-US" dirty="0" smtClean="0"/>
              <a:t>record your attendance today with this </a:t>
            </a:r>
            <a:r>
              <a:rPr lang="en-US" dirty="0" err="1" smtClean="0"/>
              <a:t>QR</a:t>
            </a:r>
            <a:r>
              <a:rPr lang="en-US" dirty="0" smtClean="0"/>
              <a:t> code.</a:t>
            </a:r>
            <a:endParaRPr lang="en-US" dirty="0"/>
          </a:p>
        </p:txBody>
      </p:sp>
      <p:pic>
        <p:nvPicPr>
          <p:cNvPr id="7"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5427" y="1508414"/>
            <a:ext cx="3491373" cy="4525963"/>
          </a:xfrm>
          <a:prstGeom prst="rect">
            <a:avLst/>
          </a:prstGeom>
        </p:spPr>
      </p:pic>
      <p:pic>
        <p:nvPicPr>
          <p:cNvPr id="1026" name="Picture 2" descr="https://influencermarketinghub.com/wp-content/uploads/2019/09/Facebook.png"/>
          <p:cNvPicPr>
            <a:picLocks noChangeAspect="1" noChangeArrowheads="1"/>
          </p:cNvPicPr>
          <p:nvPr/>
        </p:nvPicPr>
        <p:blipFill rotWithShape="1">
          <a:blip r:embed="rId5">
            <a:extLst>
              <a:ext uri="{28A0092B-C50C-407E-A947-70E740481C1C}">
                <a14:useLocalDpi xmlns:a14="http://schemas.microsoft.com/office/drawing/2010/main" val="0"/>
              </a:ext>
            </a:extLst>
          </a:blip>
          <a:srcRect l="62067" t="11282" r="2995" b="5731"/>
          <a:stretch/>
        </p:blipFill>
        <p:spPr bwMode="auto">
          <a:xfrm>
            <a:off x="749508" y="4749852"/>
            <a:ext cx="1084809" cy="10233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nfluencermarketinghub.com/wp-content/uploads/2019/09/Instagram.png"/>
          <p:cNvPicPr>
            <a:picLocks noChangeAspect="1" noChangeArrowheads="1"/>
          </p:cNvPicPr>
          <p:nvPr/>
        </p:nvPicPr>
        <p:blipFill rotWithShape="1">
          <a:blip r:embed="rId6">
            <a:extLst>
              <a:ext uri="{28A0092B-C50C-407E-A947-70E740481C1C}">
                <a14:useLocalDpi xmlns:a14="http://schemas.microsoft.com/office/drawing/2010/main" val="0"/>
              </a:ext>
            </a:extLst>
          </a:blip>
          <a:srcRect r="54472" b="4443"/>
          <a:stretch/>
        </p:blipFill>
        <p:spPr bwMode="auto">
          <a:xfrm>
            <a:off x="1986984" y="4856813"/>
            <a:ext cx="975655" cy="8927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influencermarketinghub.com/wp-content/uploads/2019/09/Twitter.png"/>
          <p:cNvPicPr>
            <a:picLocks noChangeAspect="1" noChangeArrowheads="1"/>
          </p:cNvPicPr>
          <p:nvPr/>
        </p:nvPicPr>
        <p:blipFill rotWithShape="1">
          <a:blip r:embed="rId7">
            <a:extLst>
              <a:ext uri="{28A0092B-C50C-407E-A947-70E740481C1C}">
                <a14:useLocalDpi xmlns:a14="http://schemas.microsoft.com/office/drawing/2010/main" val="0"/>
              </a:ext>
            </a:extLst>
          </a:blip>
          <a:srcRect l="82226" t="8624" r="539" b="29901"/>
          <a:stretch/>
        </p:blipFill>
        <p:spPr bwMode="auto">
          <a:xfrm>
            <a:off x="3115015" y="4856813"/>
            <a:ext cx="1004342" cy="916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23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0;p1"/>
          <p:cNvPicPr preferRelativeResize="0"/>
          <p:nvPr/>
        </p:nvPicPr>
        <p:blipFill>
          <a:blip r:embed="rId3">
            <a:alphaModFix/>
          </a:blip>
          <a:stretch>
            <a:fillRect/>
          </a:stretch>
        </p:blipFill>
        <p:spPr>
          <a:xfrm>
            <a:off x="6653048" y="5959366"/>
            <a:ext cx="2291254" cy="714703"/>
          </a:xfrm>
          <a:prstGeom prst="rect">
            <a:avLst/>
          </a:prstGeom>
          <a:noFill/>
          <a:ln>
            <a:noFill/>
          </a:ln>
        </p:spPr>
      </p:pic>
      <p:pic>
        <p:nvPicPr>
          <p:cNvPr id="4" name="Google Shape;93;p3"/>
          <p:cNvPicPr preferRelativeResize="0"/>
          <p:nvPr/>
        </p:nvPicPr>
        <p:blipFill rotWithShape="1">
          <a:blip r:embed="rId4">
            <a:alphaModFix/>
          </a:blip>
          <a:srcRect/>
          <a:stretch/>
        </p:blipFill>
        <p:spPr>
          <a:xfrm>
            <a:off x="1096093" y="253707"/>
            <a:ext cx="7140999" cy="5376725"/>
          </a:xfrm>
          <a:prstGeom prst="rect">
            <a:avLst/>
          </a:prstGeom>
          <a:noFill/>
          <a:ln>
            <a:noFill/>
          </a:ln>
        </p:spPr>
      </p:pic>
      <p:sp>
        <p:nvSpPr>
          <p:cNvPr id="2" name="TextBox 1"/>
          <p:cNvSpPr txBox="1"/>
          <p:nvPr/>
        </p:nvSpPr>
        <p:spPr>
          <a:xfrm>
            <a:off x="1096093" y="5630432"/>
            <a:ext cx="7140999" cy="400110"/>
          </a:xfrm>
          <a:prstGeom prst="rect">
            <a:avLst/>
          </a:prstGeom>
          <a:noFill/>
        </p:spPr>
        <p:txBody>
          <a:bodyPr wrap="square" rtlCol="0">
            <a:spAutoFit/>
          </a:bodyPr>
          <a:lstStyle/>
          <a:p>
            <a:pPr algn="ctr"/>
            <a:r>
              <a:rPr lang="en-US" sz="2000" b="1" dirty="0" smtClean="0"/>
              <a:t>Bliss Hall, Home to the Department of English </a:t>
            </a:r>
            <a:endParaRPr lang="en-US" sz="2000" b="1" dirty="0"/>
          </a:p>
        </p:txBody>
      </p:sp>
    </p:spTree>
    <p:extLst>
      <p:ext uri="{BB962C8B-B14F-4D97-AF65-F5344CB8AC3E}">
        <p14:creationId xmlns:p14="http://schemas.microsoft.com/office/powerpoint/2010/main" val="15984627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93F6F"/>
                </a:solidFill>
                <a:latin typeface="Palatino"/>
                <a:cs typeface="Palatino"/>
              </a:rPr>
              <a:t>Why English? Why </a:t>
            </a:r>
            <a:r>
              <a:rPr lang="en-US" dirty="0" err="1" smtClean="0">
                <a:solidFill>
                  <a:srgbClr val="293F6F"/>
                </a:solidFill>
                <a:latin typeface="Palatino"/>
                <a:cs typeface="Palatino"/>
              </a:rPr>
              <a:t>TCNJ</a:t>
            </a:r>
            <a:r>
              <a:rPr lang="en-US" dirty="0" smtClean="0">
                <a:solidFill>
                  <a:srgbClr val="293F6F"/>
                </a:solidFill>
                <a:latin typeface="Palatino"/>
                <a:cs typeface="Palatino"/>
              </a:rPr>
              <a:t>?</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3103" t="9687" r="-1668" b="56530"/>
          <a:stretch/>
        </p:blipFill>
        <p:spPr>
          <a:xfrm>
            <a:off x="103086" y="1191812"/>
            <a:ext cx="2188564" cy="1528997"/>
          </a:xfr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17" t="11778" r="261" b="63708"/>
          <a:stretch/>
        </p:blipFill>
        <p:spPr>
          <a:xfrm>
            <a:off x="127070" y="2868725"/>
            <a:ext cx="2164580" cy="1148963"/>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513" t="18551" r="-241" b="55247"/>
          <a:stretch/>
        </p:blipFill>
        <p:spPr>
          <a:xfrm>
            <a:off x="2645764" y="1061694"/>
            <a:ext cx="3692017" cy="2101753"/>
          </a:xfrm>
          <a:prstGeom prst="rect">
            <a:avLst/>
          </a:prstGeom>
          <a:effectLst>
            <a:innerShdw blurRad="114300">
              <a:prstClr val="black"/>
            </a:innerShdw>
          </a:effec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014" t="12405" r="1769" b="55363"/>
          <a:stretch/>
        </p:blipFill>
        <p:spPr>
          <a:xfrm>
            <a:off x="6507354" y="1061694"/>
            <a:ext cx="2422091" cy="1739901"/>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 t="13681" r="-1247" b="16406"/>
          <a:stretch/>
        </p:blipFill>
        <p:spPr>
          <a:xfrm>
            <a:off x="4560239" y="3162233"/>
            <a:ext cx="2362164" cy="3534114"/>
          </a:xfrm>
          <a:prstGeom prst="rect">
            <a:avLst/>
          </a:prstGeom>
          <a:effectLst>
            <a:outerShdw blurRad="50800" dist="38100" dir="18900000" algn="bl" rotWithShape="0">
              <a:prstClr val="black">
                <a:alpha val="40000"/>
              </a:prstClr>
            </a:outerShdw>
          </a:effectLst>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93" t="14386" b="44570"/>
          <a:stretch/>
        </p:blipFill>
        <p:spPr>
          <a:xfrm>
            <a:off x="2186242" y="3311364"/>
            <a:ext cx="2477237" cy="2205016"/>
          </a:xfrm>
          <a:prstGeom prst="rect">
            <a:avLst/>
          </a:prstGeom>
          <a:effectLst>
            <a:innerShdw blurRad="63500" dist="50800">
              <a:prstClr val="black">
                <a:alpha val="50000"/>
              </a:prstClr>
            </a:innerShdw>
          </a:effectLst>
        </p:spPr>
      </p:pic>
      <p:sp>
        <p:nvSpPr>
          <p:cNvPr id="11" name="TextBox 10"/>
          <p:cNvSpPr txBox="1"/>
          <p:nvPr/>
        </p:nvSpPr>
        <p:spPr>
          <a:xfrm>
            <a:off x="7105339" y="4349708"/>
            <a:ext cx="1824106" cy="2123658"/>
          </a:xfrm>
          <a:prstGeom prst="rect">
            <a:avLst/>
          </a:prstGeom>
          <a:noFill/>
          <a:ln w="57150">
            <a:solidFill>
              <a:srgbClr val="293F6F"/>
            </a:solidFill>
          </a:ln>
        </p:spPr>
        <p:txBody>
          <a:bodyPr wrap="square" rtlCol="0">
            <a:spAutoFit/>
          </a:bodyPr>
          <a:lstStyle/>
          <a:p>
            <a:pPr marL="285750" indent="-285750">
              <a:buFont typeface="Arial" panose="020B0604020202020204" pitchFamily="34" charset="0"/>
              <a:buChar char="•"/>
            </a:pPr>
            <a:r>
              <a:rPr lang="en-US" sz="1200" b="1" dirty="0" smtClean="0"/>
              <a:t>Seventeen full-time faculty responsible for all student advising. </a:t>
            </a:r>
          </a:p>
          <a:p>
            <a:pPr marL="285750" indent="-285750">
              <a:buFont typeface="Arial" panose="020B0604020202020204" pitchFamily="34" charset="0"/>
              <a:buChar char="•"/>
            </a:pPr>
            <a:r>
              <a:rPr lang="en-US" sz="1200" b="1" dirty="0" smtClean="0"/>
              <a:t>Five part-time faculty who contribute special skills. </a:t>
            </a:r>
          </a:p>
          <a:p>
            <a:pPr marL="285750" indent="-285750">
              <a:buFont typeface="Arial" panose="020B0604020202020204" pitchFamily="34" charset="0"/>
              <a:buChar char="•"/>
            </a:pPr>
            <a:r>
              <a:rPr lang="en-US" sz="1200" b="1" dirty="0" smtClean="0"/>
              <a:t>No classes bigger than 30 students.</a:t>
            </a:r>
          </a:p>
          <a:p>
            <a:pPr marL="285750" indent="-285750">
              <a:buFont typeface="Arial" panose="020B0604020202020204" pitchFamily="34" charset="0"/>
              <a:buChar char="•"/>
            </a:pPr>
            <a:r>
              <a:rPr lang="en-US" sz="1200" b="1" dirty="0" smtClean="0"/>
              <a:t>No Teaching Assistants</a:t>
            </a:r>
            <a:endParaRPr lang="en-US" sz="1200" b="1" dirty="0"/>
          </a:p>
        </p:txBody>
      </p:sp>
      <p:pic>
        <p:nvPicPr>
          <p:cNvPr id="8" name="Picture 7"/>
          <p:cNvPicPr>
            <a:picLocks noChangeAspect="1"/>
          </p:cNvPicPr>
          <p:nvPr/>
        </p:nvPicPr>
        <p:blipFill rotWithShape="1">
          <a:blip r:embed="rId9">
            <a:extLst>
              <a:ext uri="{28A0092B-C50C-407E-A947-70E740481C1C}">
                <a14:useLocalDpi xmlns:a14="http://schemas.microsoft.com/office/drawing/2010/main" val="0"/>
              </a:ext>
            </a:extLst>
          </a:blip>
          <a:srcRect l="1014" t="13217" r="1517" b="60811"/>
          <a:stretch/>
        </p:blipFill>
        <p:spPr>
          <a:xfrm>
            <a:off x="6507354" y="2730034"/>
            <a:ext cx="2419272" cy="1396694"/>
          </a:xfrm>
          <a:prstGeom prst="rect">
            <a:avLst/>
          </a:prstGeom>
        </p:spPr>
      </p:pic>
    </p:spTree>
    <p:extLst>
      <p:ext uri="{BB962C8B-B14F-4D97-AF65-F5344CB8AC3E}">
        <p14:creationId xmlns:p14="http://schemas.microsoft.com/office/powerpoint/2010/main" val="30295787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93F6F"/>
                </a:solidFill>
                <a:latin typeface="Palatino"/>
                <a:cs typeface="Palatino"/>
              </a:rPr>
              <a:t>Who are we?</a:t>
            </a:r>
            <a:endParaRPr lang="en-US" dirty="0"/>
          </a:p>
        </p:txBody>
      </p:sp>
      <p:sp>
        <p:nvSpPr>
          <p:cNvPr id="3" name="Content Placeholder 2"/>
          <p:cNvSpPr>
            <a:spLocks noGrp="1"/>
          </p:cNvSpPr>
          <p:nvPr>
            <p:ph idx="1"/>
          </p:nvPr>
        </p:nvSpPr>
        <p:spPr>
          <a:xfrm>
            <a:off x="457200" y="930304"/>
            <a:ext cx="8229600" cy="5195860"/>
          </a:xfrm>
        </p:spPr>
        <p:txBody>
          <a:bodyPr/>
          <a:lstStyle/>
          <a:p>
            <a:pPr marL="57150" indent="0" algn="ctr">
              <a:buNone/>
            </a:pPr>
            <a:r>
              <a:rPr lang="en-US" sz="5200" dirty="0" smtClean="0">
                <a:solidFill>
                  <a:srgbClr val="A67A00"/>
                </a:solidFill>
                <a:latin typeface="Palatino"/>
                <a:cs typeface="Palatino"/>
              </a:rPr>
              <a:t>Writers!  </a:t>
            </a:r>
          </a:p>
          <a:p>
            <a:pPr marL="57150" indent="0" algn="ctr">
              <a:buNone/>
            </a:pPr>
            <a:endParaRPr lang="en-US" sz="5200" dirty="0">
              <a:solidFill>
                <a:srgbClr val="A67A00"/>
              </a:solidFill>
              <a:latin typeface="Palatino"/>
              <a:cs typeface="Palatino"/>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102" y="1204464"/>
            <a:ext cx="1363649" cy="218183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733" y="3156238"/>
            <a:ext cx="1577575" cy="210614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3157" y="1823641"/>
            <a:ext cx="1704975" cy="2676525"/>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4029" t="8526" r="22916" b="7996"/>
          <a:stretch/>
        </p:blipFill>
        <p:spPr>
          <a:xfrm>
            <a:off x="4608294" y="1940753"/>
            <a:ext cx="1368802" cy="2144137"/>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8771" y="993318"/>
            <a:ext cx="1623036" cy="2028795"/>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05191" y="4624121"/>
            <a:ext cx="1418762" cy="1702514"/>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92103" y="1940753"/>
            <a:ext cx="1332463" cy="2046546"/>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74752" y="3490829"/>
            <a:ext cx="1505237" cy="2456953"/>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00864" y="4131204"/>
            <a:ext cx="1614859" cy="2426429"/>
          </a:xfrm>
          <a:prstGeom prst="rect">
            <a:avLst/>
          </a:prstGeom>
        </p:spPr>
      </p:pic>
      <p:pic>
        <p:nvPicPr>
          <p:cNvPr id="7" name="Picture 6"/>
          <p:cNvPicPr>
            <a:picLocks noChangeAspect="1"/>
          </p:cNvPicPr>
          <p:nvPr/>
        </p:nvPicPr>
        <p:blipFill rotWithShape="1">
          <a:blip r:embed="rId12">
            <a:extLst>
              <a:ext uri="{28A0092B-C50C-407E-A947-70E740481C1C}">
                <a14:useLocalDpi xmlns:a14="http://schemas.microsoft.com/office/drawing/2010/main" val="0"/>
              </a:ext>
            </a:extLst>
          </a:blip>
          <a:srcRect l="32348" r="33217" b="848"/>
          <a:stretch/>
        </p:blipFill>
        <p:spPr>
          <a:xfrm>
            <a:off x="5571944" y="3900061"/>
            <a:ext cx="1416560" cy="2141384"/>
          </a:xfrm>
          <a:prstGeom prst="rect">
            <a:avLst/>
          </a:prstGeom>
        </p:spPr>
      </p:pic>
    </p:spTree>
    <p:extLst>
      <p:ext uri="{BB962C8B-B14F-4D97-AF65-F5344CB8AC3E}">
        <p14:creationId xmlns:p14="http://schemas.microsoft.com/office/powerpoint/2010/main" val="2367355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24" t="37600" r="2105" b="37280"/>
          <a:stretch/>
        </p:blipFill>
        <p:spPr>
          <a:xfrm>
            <a:off x="2631579" y="5468706"/>
            <a:ext cx="2357947" cy="604299"/>
          </a:xfrm>
          <a:prstGeom prst="rect">
            <a:avLst/>
          </a:prstGeom>
        </p:spPr>
      </p:pic>
      <p:sp>
        <p:nvSpPr>
          <p:cNvPr id="2" name="Title 1"/>
          <p:cNvSpPr>
            <a:spLocks noGrp="1"/>
          </p:cNvSpPr>
          <p:nvPr>
            <p:ph type="title"/>
          </p:nvPr>
        </p:nvSpPr>
        <p:spPr/>
        <p:txBody>
          <a:bodyPr/>
          <a:lstStyle/>
          <a:p>
            <a:pPr marL="57150"/>
            <a:r>
              <a:rPr lang="en-US" dirty="0" smtClean="0">
                <a:solidFill>
                  <a:srgbClr val="A67A00"/>
                </a:solidFill>
                <a:latin typeface="Palatino"/>
                <a:cs typeface="Palatino"/>
              </a:rPr>
              <a:t>Technical and Advertising </a:t>
            </a:r>
            <a:r>
              <a:rPr lang="en-US" dirty="0" smtClean="0">
                <a:solidFill>
                  <a:srgbClr val="A67A00"/>
                </a:solidFill>
                <a:latin typeface="Palatino"/>
                <a:cs typeface="Palatino"/>
              </a:rPr>
              <a:t/>
            </a:r>
            <a:br>
              <a:rPr lang="en-US" dirty="0" smtClean="0">
                <a:solidFill>
                  <a:srgbClr val="A67A00"/>
                </a:solidFill>
                <a:latin typeface="Palatino"/>
                <a:cs typeface="Palatino"/>
              </a:rPr>
            </a:br>
            <a:r>
              <a:rPr lang="en-US" dirty="0" smtClean="0">
                <a:solidFill>
                  <a:srgbClr val="A67A00"/>
                </a:solidFill>
                <a:latin typeface="Palatino"/>
                <a:cs typeface="Palatino"/>
              </a:rPr>
              <a:t>Copy </a:t>
            </a:r>
            <a:r>
              <a:rPr lang="en-US" dirty="0" smtClean="0">
                <a:solidFill>
                  <a:srgbClr val="A67A00"/>
                </a:solidFill>
                <a:latin typeface="Palatino"/>
                <a:cs typeface="Palatino"/>
              </a:rPr>
              <a:t>Writers</a:t>
            </a:r>
            <a:r>
              <a:rPr lang="en-US" dirty="0">
                <a:solidFill>
                  <a:srgbClr val="A67A00"/>
                </a:solidFill>
                <a:latin typeface="Palatino"/>
                <a:cs typeface="Palatino"/>
              </a:rPr>
              <a:t>!  </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7200" y="1635656"/>
            <a:ext cx="1133475" cy="4953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4803" y="2468757"/>
            <a:ext cx="1146106" cy="114610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9568" y="3500563"/>
            <a:ext cx="1501096" cy="1100040"/>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199" t="35952" r="3424" b="36995"/>
          <a:stretch/>
        </p:blipFill>
        <p:spPr>
          <a:xfrm>
            <a:off x="6329238" y="1463040"/>
            <a:ext cx="2138901" cy="556592"/>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957" t="29416" r="2184" b="32327"/>
          <a:stretch/>
        </p:blipFill>
        <p:spPr>
          <a:xfrm>
            <a:off x="2231779" y="1716488"/>
            <a:ext cx="1862575" cy="721421"/>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24140" y="2077198"/>
            <a:ext cx="1447740" cy="1447740"/>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01666" y="3273653"/>
            <a:ext cx="2253705" cy="941750"/>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91969" y="5215672"/>
            <a:ext cx="3705225" cy="1228725"/>
          </a:xfrm>
          <a:prstGeom prst="rect">
            <a:avLst/>
          </a:prstGeom>
        </p:spPr>
      </p:pic>
      <p:pic>
        <p:nvPicPr>
          <p:cNvPr id="13" name="Picture 12"/>
          <p:cNvPicPr>
            <a:picLocks noChangeAspect="1"/>
          </p:cNvPicPr>
          <p:nvPr/>
        </p:nvPicPr>
        <p:blipFill rotWithShape="1">
          <a:blip r:embed="rId12">
            <a:extLst>
              <a:ext uri="{28A0092B-C50C-407E-A947-70E740481C1C}">
                <a14:useLocalDpi xmlns:a14="http://schemas.microsoft.com/office/drawing/2010/main" val="0"/>
              </a:ext>
            </a:extLst>
          </a:blip>
          <a:srcRect l="1" t="23529" r="2147" b="29381"/>
          <a:stretch/>
        </p:blipFill>
        <p:spPr>
          <a:xfrm>
            <a:off x="6417585" y="2234511"/>
            <a:ext cx="1453994" cy="699716"/>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8895" y="4239607"/>
            <a:ext cx="2442684" cy="1367903"/>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70256" y="2381575"/>
            <a:ext cx="1588991" cy="1057401"/>
          </a:xfrm>
          <a:prstGeom prst="rect">
            <a:avLst/>
          </a:prstGeom>
        </p:spPr>
      </p:pic>
      <p:pic>
        <p:nvPicPr>
          <p:cNvPr id="17" name="Picture 16"/>
          <p:cNvPicPr>
            <a:picLocks noChangeAspect="1"/>
          </p:cNvPicPr>
          <p:nvPr/>
        </p:nvPicPr>
        <p:blipFill rotWithShape="1">
          <a:blip r:embed="rId15">
            <a:extLst>
              <a:ext uri="{28A0092B-C50C-407E-A947-70E740481C1C}">
                <a14:useLocalDpi xmlns:a14="http://schemas.microsoft.com/office/drawing/2010/main" val="0"/>
              </a:ext>
            </a:extLst>
          </a:blip>
          <a:srcRect l="22114" t="35793" r="21754" b="34348"/>
          <a:stretch/>
        </p:blipFill>
        <p:spPr>
          <a:xfrm>
            <a:off x="4917881" y="4334770"/>
            <a:ext cx="2480807" cy="739472"/>
          </a:xfrm>
          <a:prstGeom prst="rect">
            <a:avLst/>
          </a:prstGeom>
        </p:spPr>
      </p:pic>
    </p:spTree>
    <p:extLst>
      <p:ext uri="{BB962C8B-B14F-4D97-AF65-F5344CB8AC3E}">
        <p14:creationId xmlns:p14="http://schemas.microsoft.com/office/powerpoint/2010/main" val="4138464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67A00"/>
                </a:solidFill>
                <a:latin typeface="Palatino"/>
                <a:cs typeface="Palatino"/>
              </a:rPr>
              <a:t>Publishing!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4871" y="2321409"/>
            <a:ext cx="1905000" cy="19050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79" y="1068050"/>
            <a:ext cx="2343678" cy="130031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0940" y="1566945"/>
            <a:ext cx="2002720" cy="2235035"/>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452" t="31153" r="-100" b="34646"/>
          <a:stretch/>
        </p:blipFill>
        <p:spPr>
          <a:xfrm>
            <a:off x="315775" y="2592125"/>
            <a:ext cx="2107096" cy="73947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466" y="5231903"/>
            <a:ext cx="2015713" cy="43136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3462" y="4071069"/>
            <a:ext cx="1672182" cy="741334"/>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438" y="3652140"/>
            <a:ext cx="1356001" cy="1356001"/>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9400" y="4139648"/>
            <a:ext cx="2857500" cy="1600200"/>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32307" y="5444180"/>
            <a:ext cx="1254493" cy="1254493"/>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19400" y="5329237"/>
            <a:ext cx="3590925" cy="1276350"/>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38226" y="1028970"/>
            <a:ext cx="2132180" cy="1121114"/>
          </a:xfrm>
          <a:prstGeom prst="rect">
            <a:avLst/>
          </a:prstGeom>
        </p:spPr>
      </p:pic>
      <p:pic>
        <p:nvPicPr>
          <p:cNvPr id="15" name="Picture 14"/>
          <p:cNvPicPr>
            <a:picLocks noChangeAspect="1"/>
          </p:cNvPicPr>
          <p:nvPr/>
        </p:nvPicPr>
        <p:blipFill rotWithShape="1">
          <a:blip r:embed="rId14">
            <a:extLst>
              <a:ext uri="{28A0092B-C50C-407E-A947-70E740481C1C}">
                <a14:useLocalDpi xmlns:a14="http://schemas.microsoft.com/office/drawing/2010/main" val="0"/>
              </a:ext>
            </a:extLst>
          </a:blip>
          <a:srcRect l="598" t="28499" r="-162" b="29512"/>
          <a:stretch/>
        </p:blipFill>
        <p:spPr>
          <a:xfrm>
            <a:off x="315775" y="346790"/>
            <a:ext cx="2854519" cy="667910"/>
          </a:xfrm>
          <a:prstGeom prst="rect">
            <a:avLst/>
          </a:prstGeom>
        </p:spPr>
      </p:pic>
      <p:pic>
        <p:nvPicPr>
          <p:cNvPr id="16" name="Picture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31739" y="171170"/>
            <a:ext cx="1321121" cy="1321121"/>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97969" y="3407202"/>
            <a:ext cx="960245" cy="960245"/>
          </a:xfrm>
          <a:prstGeom prst="rect">
            <a:avLst/>
          </a:prstGeom>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69749" y="2246508"/>
            <a:ext cx="1331761" cy="755260"/>
          </a:xfrm>
          <a:prstGeom prst="rect">
            <a:avLst/>
          </a:prstGeom>
        </p:spPr>
      </p:pic>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49425" y="4554991"/>
            <a:ext cx="1219202" cy="1219202"/>
          </a:xfrm>
          <a:prstGeom prst="rect">
            <a:avLst/>
          </a:prstGeom>
        </p:spPr>
      </p:pic>
    </p:spTree>
    <p:extLst>
      <p:ext uri="{BB962C8B-B14F-4D97-AF65-F5344CB8AC3E}">
        <p14:creationId xmlns:p14="http://schemas.microsoft.com/office/powerpoint/2010/main" val="24179502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93F6F"/>
                </a:solidFill>
                <a:latin typeface="Palatino"/>
                <a:cs typeface="Palatino"/>
              </a:rPr>
              <a:t>The Professions</a:t>
            </a:r>
            <a:endParaRPr lang="en-US" dirty="0"/>
          </a:p>
        </p:txBody>
      </p:sp>
      <p:sp>
        <p:nvSpPr>
          <p:cNvPr id="3" name="Content Placeholder 2"/>
          <p:cNvSpPr>
            <a:spLocks noGrp="1"/>
          </p:cNvSpPr>
          <p:nvPr>
            <p:ph idx="1"/>
          </p:nvPr>
        </p:nvSpPr>
        <p:spPr>
          <a:xfrm>
            <a:off x="457200" y="1033670"/>
            <a:ext cx="8229600" cy="5092493"/>
          </a:xfrm>
        </p:spPr>
        <p:txBody>
          <a:bodyPr/>
          <a:lstStyle/>
          <a:p>
            <a:r>
              <a:rPr lang="en-US" sz="2400" dirty="0" smtClean="0">
                <a:solidFill>
                  <a:srgbClr val="A67A00"/>
                </a:solidFill>
                <a:latin typeface="Arial"/>
                <a:cs typeface="Arial"/>
              </a:rPr>
              <a:t>Law</a:t>
            </a:r>
          </a:p>
          <a:p>
            <a:pPr lvl="1"/>
            <a:r>
              <a:rPr lang="en-US" sz="2000" dirty="0" err="1" smtClean="0">
                <a:solidFill>
                  <a:srgbClr val="A67A00"/>
                </a:solidFill>
                <a:latin typeface="Arial"/>
                <a:cs typeface="Arial"/>
              </a:rPr>
              <a:t>TCNJ</a:t>
            </a:r>
            <a:r>
              <a:rPr lang="en-US" sz="2000" dirty="0" smtClean="0">
                <a:solidFill>
                  <a:srgbClr val="A67A00"/>
                </a:solidFill>
                <a:latin typeface="Arial"/>
                <a:cs typeface="Arial"/>
              </a:rPr>
              <a:t> has just started a 3+3 partnership with Villanova University.</a:t>
            </a:r>
          </a:p>
          <a:p>
            <a:r>
              <a:rPr lang="en-US" sz="2400" dirty="0" smtClean="0">
                <a:solidFill>
                  <a:srgbClr val="A67A00"/>
                </a:solidFill>
                <a:latin typeface="Arial"/>
                <a:cs typeface="Arial"/>
              </a:rPr>
              <a:t>Medicine</a:t>
            </a:r>
          </a:p>
          <a:p>
            <a:pPr lvl="1"/>
            <a:r>
              <a:rPr lang="en-US" sz="2000" dirty="0" err="1" smtClean="0">
                <a:solidFill>
                  <a:srgbClr val="A67A00"/>
                </a:solidFill>
                <a:latin typeface="Arial"/>
                <a:cs typeface="Arial"/>
              </a:rPr>
              <a:t>TCNJ’s</a:t>
            </a:r>
            <a:r>
              <a:rPr lang="en-US" sz="2000" dirty="0" smtClean="0">
                <a:solidFill>
                  <a:srgbClr val="A67A00"/>
                </a:solidFill>
                <a:latin typeface="Arial"/>
                <a:cs typeface="Arial"/>
              </a:rPr>
              <a:t> 7-year medical program is also open to English majors. </a:t>
            </a:r>
            <a:endParaRPr lang="en-US" sz="2000" dirty="0">
              <a:solidFill>
                <a:srgbClr val="A67A00"/>
              </a:solidFill>
              <a:latin typeface="Arial"/>
              <a:cs typeface="Arial"/>
            </a:endParaRPr>
          </a:p>
          <a:p>
            <a:r>
              <a:rPr lang="en-US" sz="2400" dirty="0" smtClean="0">
                <a:solidFill>
                  <a:srgbClr val="A67A00"/>
                </a:solidFill>
                <a:latin typeface="Arial"/>
                <a:cs typeface="Arial"/>
              </a:rPr>
              <a:t>Counseling</a:t>
            </a:r>
          </a:p>
          <a:p>
            <a:pPr lvl="1"/>
            <a:r>
              <a:rPr lang="en-US" sz="2000" dirty="0" smtClean="0">
                <a:solidFill>
                  <a:srgbClr val="A67A00"/>
                </a:solidFill>
                <a:latin typeface="Arial"/>
                <a:cs typeface="Arial"/>
              </a:rPr>
              <a:t>Many of our students complete the </a:t>
            </a:r>
            <a:r>
              <a:rPr lang="en-US" sz="2000" dirty="0" err="1" smtClean="0">
                <a:solidFill>
                  <a:srgbClr val="A67A00"/>
                </a:solidFill>
                <a:latin typeface="Arial"/>
                <a:cs typeface="Arial"/>
              </a:rPr>
              <a:t>TCNJ</a:t>
            </a:r>
            <a:r>
              <a:rPr lang="en-US" sz="2000" dirty="0" smtClean="0">
                <a:solidFill>
                  <a:srgbClr val="A67A00"/>
                </a:solidFill>
                <a:latin typeface="Arial"/>
                <a:cs typeface="Arial"/>
              </a:rPr>
              <a:t> Counselor Education program after graduation or double-major in English and Sociology and join the Bryn </a:t>
            </a:r>
            <a:r>
              <a:rPr lang="en-US" sz="2000" dirty="0" err="1" smtClean="0">
                <a:solidFill>
                  <a:srgbClr val="A67A00"/>
                </a:solidFill>
                <a:latin typeface="Arial"/>
                <a:cs typeface="Arial"/>
              </a:rPr>
              <a:t>Mawr</a:t>
            </a:r>
            <a:r>
              <a:rPr lang="en-US" sz="2000" dirty="0" smtClean="0">
                <a:solidFill>
                  <a:srgbClr val="A67A00"/>
                </a:solidFill>
                <a:latin typeface="Arial"/>
                <a:cs typeface="Arial"/>
              </a:rPr>
              <a:t> Social Work Program.</a:t>
            </a:r>
          </a:p>
          <a:p>
            <a:r>
              <a:rPr lang="en-US" sz="2400" dirty="0" smtClean="0">
                <a:solidFill>
                  <a:srgbClr val="A67A00"/>
                </a:solidFill>
                <a:latin typeface="Arial"/>
                <a:cs typeface="Arial"/>
              </a:rPr>
              <a:t>Librarianship</a:t>
            </a:r>
          </a:p>
          <a:p>
            <a:pPr lvl="1"/>
            <a:r>
              <a:rPr lang="en-US" sz="2000" dirty="0" smtClean="0">
                <a:solidFill>
                  <a:srgbClr val="A67A00"/>
                </a:solidFill>
                <a:latin typeface="Arial"/>
                <a:cs typeface="Arial"/>
              </a:rPr>
              <a:t>Alumni are academic librarians, non-profit organization researchers, school librarians, and community librarians.</a:t>
            </a:r>
          </a:p>
        </p:txBody>
      </p:sp>
    </p:spTree>
    <p:extLst>
      <p:ext uri="{BB962C8B-B14F-4D97-AF65-F5344CB8AC3E}">
        <p14:creationId xmlns:p14="http://schemas.microsoft.com/office/powerpoint/2010/main" val="3315236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93F6F"/>
                </a:solidFill>
                <a:latin typeface="Palatino"/>
              </a:rPr>
              <a:t>Scholars, Librarians, Instructional Designers, </a:t>
            </a:r>
            <a:r>
              <a:rPr lang="en-US" dirty="0" smtClean="0">
                <a:solidFill>
                  <a:srgbClr val="293F6F"/>
                </a:solidFill>
                <a:latin typeface="Palatino"/>
              </a:rPr>
              <a:t/>
            </a:r>
            <a:br>
              <a:rPr lang="en-US" dirty="0" smtClean="0">
                <a:solidFill>
                  <a:srgbClr val="293F6F"/>
                </a:solidFill>
                <a:latin typeface="Palatino"/>
              </a:rPr>
            </a:br>
            <a:r>
              <a:rPr lang="en-US" dirty="0" smtClean="0">
                <a:solidFill>
                  <a:srgbClr val="293F6F"/>
                </a:solidFill>
                <a:latin typeface="Palatino"/>
              </a:rPr>
              <a:t>Non-Profit </a:t>
            </a:r>
            <a:r>
              <a:rPr lang="en-US" dirty="0" smtClean="0">
                <a:solidFill>
                  <a:srgbClr val="293F6F"/>
                </a:solidFill>
                <a:latin typeface="Palatino"/>
              </a:rPr>
              <a:t>Administrators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3972" y="2242937"/>
            <a:ext cx="2095500" cy="2095500"/>
          </a:xfr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386" t="30372" r="1051" b="31964"/>
          <a:stretch/>
        </p:blipFill>
        <p:spPr>
          <a:xfrm>
            <a:off x="5176298" y="5865759"/>
            <a:ext cx="3816626" cy="80588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4176" y="5949454"/>
            <a:ext cx="1533484" cy="72219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9329" y="4125574"/>
            <a:ext cx="1971948" cy="140853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4176" y="3870298"/>
            <a:ext cx="2857500" cy="1600200"/>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1026" t="36007" r="2511" b="30972"/>
          <a:stretch/>
        </p:blipFill>
        <p:spPr>
          <a:xfrm>
            <a:off x="6823915" y="3329713"/>
            <a:ext cx="2067339" cy="707666"/>
          </a:xfrm>
          <a:prstGeom prst="rect">
            <a:avLst/>
          </a:prstGeom>
        </p:spPr>
      </p:pic>
      <p:pic>
        <p:nvPicPr>
          <p:cNvPr id="1026" name="Picture 2" descr="Brand New: New Logo for New York Philharmonic by MetaDesign"/>
          <p:cNvPicPr>
            <a:picLocks noChangeAspect="1" noChangeArrowheads="1"/>
          </p:cNvPicPr>
          <p:nvPr/>
        </p:nvPicPr>
        <p:blipFill rotWithShape="1">
          <a:blip r:embed="rId9">
            <a:extLst>
              <a:ext uri="{28A0092B-C50C-407E-A947-70E740481C1C}">
                <a14:useLocalDpi xmlns:a14="http://schemas.microsoft.com/office/drawing/2010/main" val="0"/>
              </a:ext>
            </a:extLst>
          </a:blip>
          <a:srcRect l="13310" t="22994" r="61313" b="22825"/>
          <a:stretch/>
        </p:blipFill>
        <p:spPr bwMode="auto">
          <a:xfrm>
            <a:off x="2988324" y="2609202"/>
            <a:ext cx="1534602" cy="13629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27660" y="2926813"/>
            <a:ext cx="2082020" cy="859057"/>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 y="4398950"/>
            <a:ext cx="2067339" cy="1550504"/>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28854" y="2302416"/>
            <a:ext cx="2364070" cy="513341"/>
          </a:xfrm>
          <a:prstGeom prst="rect">
            <a:avLst/>
          </a:prstGeom>
        </p:spPr>
      </p:pic>
    </p:spTree>
    <p:extLst>
      <p:ext uri="{BB962C8B-B14F-4D97-AF65-F5344CB8AC3E}">
        <p14:creationId xmlns:p14="http://schemas.microsoft.com/office/powerpoint/2010/main" val="19878392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988" t="18491" r="14724" b="5507"/>
          <a:stretch/>
        </p:blipFill>
        <p:spPr>
          <a:xfrm>
            <a:off x="51683" y="0"/>
            <a:ext cx="9040633" cy="5706455"/>
          </a:xfrm>
          <a:prstGeom prst="rect">
            <a:avLst/>
          </a:prstGeom>
        </p:spPr>
      </p:pic>
      <p:sp>
        <p:nvSpPr>
          <p:cNvPr id="2" name="Title 1"/>
          <p:cNvSpPr>
            <a:spLocks noGrp="1"/>
          </p:cNvSpPr>
          <p:nvPr>
            <p:ph type="title"/>
          </p:nvPr>
        </p:nvSpPr>
        <p:spPr/>
        <p:txBody>
          <a:bodyPr/>
          <a:lstStyle/>
          <a:p>
            <a:r>
              <a:rPr lang="en-US" b="1" dirty="0" smtClean="0">
                <a:solidFill>
                  <a:srgbClr val="293F6F"/>
                </a:solidFill>
              </a:rPr>
              <a:t>And Perhaps Most Significantly, </a:t>
            </a:r>
            <a:endParaRPr lang="en-US" b="1" dirty="0">
              <a:solidFill>
                <a:srgbClr val="293F6F"/>
              </a:solidFill>
            </a:endParaRPr>
          </a:p>
        </p:txBody>
      </p:sp>
      <p:sp>
        <p:nvSpPr>
          <p:cNvPr id="3" name="Content Placeholder 2"/>
          <p:cNvSpPr>
            <a:spLocks noGrp="1"/>
          </p:cNvSpPr>
          <p:nvPr>
            <p:ph idx="1"/>
          </p:nvPr>
        </p:nvSpPr>
        <p:spPr>
          <a:xfrm>
            <a:off x="457200" y="978010"/>
            <a:ext cx="8229600" cy="5148153"/>
          </a:xfrm>
        </p:spPr>
        <p:txBody>
          <a:bodyPr/>
          <a:lstStyle/>
          <a:p>
            <a:pPr marL="0" indent="0" algn="ctr">
              <a:buNone/>
            </a:pPr>
            <a:r>
              <a:rPr lang="en-US" b="1" dirty="0" smtClean="0"/>
              <a:t>They are secondary </a:t>
            </a:r>
            <a:r>
              <a:rPr lang="en-US" b="1" dirty="0" smtClean="0"/>
              <a:t>educators (Grades 6-12), </a:t>
            </a:r>
            <a:endParaRPr lang="en-US" b="1" dirty="0" smtClean="0"/>
          </a:p>
          <a:p>
            <a:pPr marL="0" indent="0" algn="ctr">
              <a:buNone/>
            </a:pPr>
            <a:r>
              <a:rPr lang="en-US" b="1" dirty="0" smtClean="0"/>
              <a:t>principals, and superintendents throughout </a:t>
            </a:r>
          </a:p>
          <a:p>
            <a:pPr marL="0" indent="0" algn="ctr">
              <a:buNone/>
            </a:pPr>
            <a:r>
              <a:rPr lang="en-US" b="1" dirty="0" smtClean="0"/>
              <a:t>New Jersey and the World!</a:t>
            </a:r>
          </a:p>
          <a:p>
            <a:pPr marL="0" indent="0">
              <a:buNone/>
            </a:pPr>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0000" t="19667" r="31217" b="24145"/>
          <a:stretch/>
        </p:blipFill>
        <p:spPr>
          <a:xfrm>
            <a:off x="262393" y="3695568"/>
            <a:ext cx="3244132" cy="1655660"/>
          </a:xfrm>
          <a:prstGeom prst="rect">
            <a:avLst/>
          </a:prstGeom>
          <a:effectLst>
            <a:innerShdw blurRad="114300">
              <a:prstClr val="black"/>
            </a:innerShdw>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1130" t="33184" r="74435" b="33266"/>
          <a:stretch/>
        </p:blipFill>
        <p:spPr>
          <a:xfrm>
            <a:off x="7315199" y="3704413"/>
            <a:ext cx="1319917" cy="1637970"/>
          </a:xfrm>
          <a:prstGeom prst="rect">
            <a:avLst/>
          </a:prstGeom>
          <a:effectLst>
            <a:innerShdw blurRad="114300">
              <a:prstClr val="black"/>
            </a:innerShdw>
          </a:effectLst>
        </p:spPr>
      </p:pic>
    </p:spTree>
    <p:extLst>
      <p:ext uri="{BB962C8B-B14F-4D97-AF65-F5344CB8AC3E}">
        <p14:creationId xmlns:p14="http://schemas.microsoft.com/office/powerpoint/2010/main" val="22019248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2085</TotalTime>
  <Words>2029</Words>
  <Application>Microsoft Office PowerPoint</Application>
  <PresentationFormat>On-screen Show (4:3)</PresentationFormat>
  <Paragraphs>66</Paragraphs>
  <Slides>12</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Palatino</vt:lpstr>
      <vt:lpstr>Office Theme</vt:lpstr>
      <vt:lpstr>Lion’s Day October 16, 2022</vt:lpstr>
      <vt:lpstr>PowerPoint Presentation</vt:lpstr>
      <vt:lpstr>Why English? Why TCNJ?</vt:lpstr>
      <vt:lpstr>Who are we?</vt:lpstr>
      <vt:lpstr>Technical and Advertising  Copy Writers!  </vt:lpstr>
      <vt:lpstr>Publishing! </vt:lpstr>
      <vt:lpstr>The Professions</vt:lpstr>
      <vt:lpstr>Scholars, Librarians, Instructional Designers,  Non-Profit Administrators</vt:lpstr>
      <vt:lpstr>And Perhaps Most Significantly, </vt:lpstr>
      <vt:lpstr>Opportunities Unique to TCNJ</vt:lpstr>
      <vt:lpstr>Enrollment Opportunities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Palatino, TCNJ Blue</dc:title>
  <dc:creator>tcnjit</dc:creator>
  <cp:lastModifiedBy>Felicia Jean Steele</cp:lastModifiedBy>
  <cp:revision>35</cp:revision>
  <dcterms:created xsi:type="dcterms:W3CDTF">2016-03-17T15:56:47Z</dcterms:created>
  <dcterms:modified xsi:type="dcterms:W3CDTF">2022-10-14T16:35:19Z</dcterms:modified>
</cp:coreProperties>
</file>