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F6F"/>
    <a:srgbClr val="A67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6" autoAdjust="0"/>
    <p:restoredTop sz="86426" autoAdjust="0"/>
  </p:normalViewPr>
  <p:slideViewPr>
    <p:cSldViewPr snapToGrid="0" snapToObjects="1">
      <p:cViewPr varScale="1">
        <p:scale>
          <a:sx n="98" d="100"/>
          <a:sy n="98" d="100"/>
        </p:scale>
        <p:origin x="82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376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C383E-FFF5-914C-9216-F82B578A91DD}" type="datetimeFigureOut">
              <a:rPr lang="en-US" smtClean="0"/>
              <a:t>4/7/2021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0D2294-BECB-ED4E-9EE1-30A82D7EF879}" type="slidenum">
              <a:rPr lang="en-US" smtClean="0"/>
              <a:t>‹#›</a:t>
            </a:fld>
            <a:endParaRPr lang="en-US"/>
          </a:p>
        </p:txBody>
      </p:sp>
    </p:spTree>
    <p:extLst>
      <p:ext uri="{BB962C8B-B14F-4D97-AF65-F5344CB8AC3E}">
        <p14:creationId xmlns:p14="http://schemas.microsoft.com/office/powerpoint/2010/main" val="29123252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D2294-BECB-ED4E-9EE1-30A82D7EF879}" type="slidenum">
              <a:rPr lang="en-US" smtClean="0"/>
              <a:t>2</a:t>
            </a:fld>
            <a:endParaRPr lang="en-US"/>
          </a:p>
        </p:txBody>
      </p:sp>
    </p:spTree>
    <p:extLst>
      <p:ext uri="{BB962C8B-B14F-4D97-AF65-F5344CB8AC3E}">
        <p14:creationId xmlns:p14="http://schemas.microsoft.com/office/powerpoint/2010/main" val="416878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339634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3623798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62555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3736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406654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260707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74320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25434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217117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151441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34D9A-5A26-404E-92D1-124073A93BBF}" type="datetimeFigureOut">
              <a:rPr lang="en-US" smtClean="0"/>
              <a:t>4/7/2021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0A9414E-ECBC-4740-9238-92E71023C54C}" type="slidenum">
              <a:rPr lang="en-US" smtClean="0"/>
              <a:t>‹#›</a:t>
            </a:fld>
            <a:endParaRPr lang="en-US"/>
          </a:p>
        </p:txBody>
      </p:sp>
    </p:spTree>
    <p:extLst>
      <p:ext uri="{BB962C8B-B14F-4D97-AF65-F5344CB8AC3E}">
        <p14:creationId xmlns:p14="http://schemas.microsoft.com/office/powerpoint/2010/main" val="103525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oote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72831"/>
            <a:ext cx="9144000" cy="909439"/>
          </a:xfrm>
          <a:prstGeom prst="rect">
            <a:avLst/>
          </a:prstGeom>
        </p:spPr>
      </p:pic>
      <p:sp>
        <p:nvSpPr>
          <p:cNvPr id="6" name="Slide Number Placeholder 5"/>
          <p:cNvSpPr>
            <a:spLocks noGrp="1"/>
          </p:cNvSpPr>
          <p:nvPr>
            <p:ph type="sldNum" sz="quarter" idx="4"/>
          </p:nvPr>
        </p:nvSpPr>
        <p:spPr>
          <a:xfrm>
            <a:off x="6553200" y="6186460"/>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20A9414E-ECBC-4740-9238-92E71023C54C}" type="slidenum">
              <a:rPr lang="en-US" smtClean="0"/>
              <a:pPr/>
              <a:t>‹#›</a:t>
            </a:fld>
            <a:endParaRPr lang="en-US" dirty="0"/>
          </a:p>
        </p:txBody>
      </p:sp>
    </p:spTree>
    <p:extLst>
      <p:ext uri="{BB962C8B-B14F-4D97-AF65-F5344CB8AC3E}">
        <p14:creationId xmlns:p14="http://schemas.microsoft.com/office/powerpoint/2010/main" val="3395475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pendomesday.org/plac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gazetteer.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rive.google.com/open?id=1YrDkw2bRS9-V3kAjbNGATwTS19a8wDk5&amp;usp=shar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kepn.nottingham.ac.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ooks.google.com/books?id=23I3bBFR8nsC&amp;dq" TargetMode="External"/><Relationship Id="rId2" Type="http://schemas.openxmlformats.org/officeDocument/2006/relationships/hyperlink" Target="https://www.bl.uk/learning/timeline/item126611.html"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hdl.huntington.org/digital/collection/p15150coll7/id/283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0348" y="354330"/>
            <a:ext cx="3497892" cy="3417362"/>
          </a:xfrm>
        </p:spPr>
        <p:txBody>
          <a:bodyPr>
            <a:normAutofit/>
          </a:bodyPr>
          <a:lstStyle/>
          <a:p>
            <a:r>
              <a:rPr lang="en-US" sz="3800" dirty="0">
                <a:solidFill>
                  <a:srgbClr val="293F6F"/>
                </a:solidFill>
                <a:latin typeface="Palatino"/>
                <a:cs typeface="Palatino"/>
              </a:rPr>
              <a:t>Repositioning HEL in the General Education Curriculum</a:t>
            </a:r>
          </a:p>
        </p:txBody>
      </p:sp>
      <p:sp>
        <p:nvSpPr>
          <p:cNvPr id="3" name="Subtitle 2"/>
          <p:cNvSpPr>
            <a:spLocks noGrp="1"/>
          </p:cNvSpPr>
          <p:nvPr>
            <p:ph type="subTitle" idx="1"/>
          </p:nvPr>
        </p:nvSpPr>
        <p:spPr>
          <a:xfrm>
            <a:off x="0" y="3874562"/>
            <a:ext cx="9144000" cy="2126188"/>
          </a:xfrm>
        </p:spPr>
        <p:txBody>
          <a:bodyPr>
            <a:normAutofit/>
          </a:bodyPr>
          <a:lstStyle/>
          <a:p>
            <a:r>
              <a:rPr lang="en-US" sz="2400" dirty="0" smtClean="0">
                <a:solidFill>
                  <a:srgbClr val="A67A00"/>
                </a:solidFill>
                <a:latin typeface="Arial"/>
                <a:cs typeface="Arial"/>
              </a:rPr>
              <a:t>Felicia Jean Steele</a:t>
            </a:r>
          </a:p>
          <a:p>
            <a:r>
              <a:rPr lang="en-US" sz="2400" dirty="0" smtClean="0">
                <a:solidFill>
                  <a:srgbClr val="A67A00"/>
                </a:solidFill>
                <a:latin typeface="Arial"/>
                <a:cs typeface="Arial"/>
              </a:rPr>
              <a:t>Sewanee Medieval Colloquium</a:t>
            </a:r>
          </a:p>
          <a:p>
            <a:r>
              <a:rPr lang="en-US" sz="2400" dirty="0" smtClean="0">
                <a:solidFill>
                  <a:srgbClr val="A67A00"/>
                </a:solidFill>
                <a:latin typeface="Arial"/>
                <a:cs typeface="Arial"/>
              </a:rPr>
              <a:t>Friday, April </a:t>
            </a:r>
            <a:r>
              <a:rPr lang="en-US" sz="2400" dirty="0">
                <a:solidFill>
                  <a:srgbClr val="A67A00"/>
                </a:solidFill>
                <a:latin typeface="Arial"/>
                <a:cs typeface="Arial"/>
              </a:rPr>
              <a:t>9</a:t>
            </a:r>
            <a:r>
              <a:rPr lang="en-US" sz="2400" dirty="0" smtClean="0">
                <a:solidFill>
                  <a:srgbClr val="A67A00"/>
                </a:solidFill>
                <a:latin typeface="Arial"/>
                <a:cs typeface="Arial"/>
              </a:rPr>
              <a:t>, 2021, </a:t>
            </a:r>
            <a:r>
              <a:rPr lang="en-US" sz="2400" dirty="0" smtClean="0">
                <a:solidFill>
                  <a:srgbClr val="A67A00"/>
                </a:solidFill>
                <a:latin typeface="Arial"/>
                <a:cs typeface="Arial"/>
              </a:rPr>
              <a:t>Session </a:t>
            </a:r>
            <a:r>
              <a:rPr lang="en-US" sz="2400" dirty="0" smtClean="0">
                <a:solidFill>
                  <a:srgbClr val="A67A00"/>
                </a:solidFill>
                <a:latin typeface="Arial"/>
                <a:cs typeface="Arial"/>
              </a:rPr>
              <a:t>11</a:t>
            </a:r>
            <a:endParaRPr lang="en-US" sz="2400" dirty="0">
              <a:solidFill>
                <a:srgbClr val="A67A00"/>
              </a:solidFill>
              <a:latin typeface="Arial"/>
              <a:cs typeface="Arial"/>
            </a:endParaRPr>
          </a:p>
        </p:txBody>
      </p:sp>
      <p:pic>
        <p:nvPicPr>
          <p:cNvPr id="6" name="Picture 5" descr="cardoni_campus082115_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
            <a:ext cx="5280349" cy="3520232"/>
          </a:xfrm>
          <a:prstGeom prst="rect">
            <a:avLst/>
          </a:prstGeom>
        </p:spPr>
      </p:pic>
      <p:sp>
        <p:nvSpPr>
          <p:cNvPr id="8" name="TextBox 7"/>
          <p:cNvSpPr txBox="1"/>
          <p:nvPr/>
        </p:nvSpPr>
        <p:spPr>
          <a:xfrm>
            <a:off x="4903470" y="6092190"/>
            <a:ext cx="4046220" cy="646331"/>
          </a:xfrm>
          <a:prstGeom prst="rect">
            <a:avLst/>
          </a:prstGeom>
          <a:noFill/>
        </p:spPr>
        <p:txBody>
          <a:bodyPr wrap="square" rtlCol="0">
            <a:spAutoFit/>
          </a:bodyPr>
          <a:lstStyle/>
          <a:p>
            <a:pPr algn="r"/>
            <a:r>
              <a:rPr lang="en-US" dirty="0" smtClean="0">
                <a:solidFill>
                  <a:srgbClr val="293F6F"/>
                </a:solidFill>
                <a:latin typeface="Arial" panose="020B0604020202020204" pitchFamily="34" charset="0"/>
                <a:cs typeface="Arial" panose="020B0604020202020204" pitchFamily="34" charset="0"/>
              </a:rPr>
              <a:t>Department of English </a:t>
            </a:r>
            <a:r>
              <a:rPr lang="en-US" dirty="0" err="1" smtClean="0">
                <a:solidFill>
                  <a:srgbClr val="293F6F"/>
                </a:solidFill>
                <a:latin typeface="Arial" panose="020B0604020202020204" pitchFamily="34" charset="0"/>
                <a:cs typeface="Arial" panose="020B0604020202020204" pitchFamily="34" charset="0"/>
              </a:rPr>
              <a:t>steele@tcnj.edu</a:t>
            </a:r>
            <a:endParaRPr lang="en-US" dirty="0">
              <a:solidFill>
                <a:srgbClr val="293F6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509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580" y="221192"/>
            <a:ext cx="6629400" cy="5351610"/>
          </a:xfrm>
        </p:spPr>
      </p:pic>
    </p:spTree>
    <p:extLst>
      <p:ext uri="{BB962C8B-B14F-4D97-AF65-F5344CB8AC3E}">
        <p14:creationId xmlns:p14="http://schemas.microsoft.com/office/powerpoint/2010/main" val="1607789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Dictionary of National Biography</a:t>
            </a:r>
            <a:endParaRPr lang="en-US" dirty="0"/>
          </a:p>
        </p:txBody>
      </p:sp>
      <p:sp>
        <p:nvSpPr>
          <p:cNvPr id="3" name="Content Placeholder 2"/>
          <p:cNvSpPr>
            <a:spLocks noGrp="1"/>
          </p:cNvSpPr>
          <p:nvPr>
            <p:ph idx="1"/>
          </p:nvPr>
        </p:nvSpPr>
        <p:spPr>
          <a:xfrm>
            <a:off x="457200" y="1954530"/>
            <a:ext cx="8229600" cy="4171633"/>
          </a:xfrm>
        </p:spPr>
        <p:txBody>
          <a:bodyPr/>
          <a:lstStyle/>
          <a:p>
            <a:pPr marL="0" indent="0">
              <a:buNone/>
            </a:pPr>
            <a:r>
              <a:rPr lang="en-US" sz="2400" i="1" dirty="0"/>
              <a:t>The </a:t>
            </a:r>
            <a:r>
              <a:rPr lang="en-US" sz="2400" i="1" dirty="0" err="1"/>
              <a:t>Pilgrimes</a:t>
            </a:r>
            <a:r>
              <a:rPr lang="en-US" sz="2400" dirty="0"/>
              <a:t> (as it is usually known) was the culmination of almost twenty years' collecting oral and written accounts of travels in Europe, Asia, Africa, and the Americas. It was based in part on Hakluyt's remaining manuscripts, which Purchas had acquired about 1620...</a:t>
            </a:r>
            <a:r>
              <a:rPr lang="en-US" sz="2400" i="1" dirty="0"/>
              <a:t>The </a:t>
            </a:r>
            <a:r>
              <a:rPr lang="en-US" sz="2400" i="1" dirty="0" err="1"/>
              <a:t>Pilgrimes</a:t>
            </a:r>
            <a:r>
              <a:rPr lang="en-US" sz="2400" dirty="0"/>
              <a:t> combined editing with editorializing to comprise the bulkiest anti-Catholic tract of the age and the last great English work of geographical editing for almost a century. Its four volumes traversed the world from the ancient Near East to the latest English </a:t>
            </a:r>
            <a:r>
              <a:rPr lang="en-US" sz="2400" dirty="0" smtClean="0"/>
              <a:t>colonies. (Armitage)</a:t>
            </a:r>
            <a:endParaRPr lang="en-US" sz="2400" dirty="0"/>
          </a:p>
        </p:txBody>
      </p:sp>
    </p:spTree>
    <p:extLst>
      <p:ext uri="{BB962C8B-B14F-4D97-AF65-F5344CB8AC3E}">
        <p14:creationId xmlns:p14="http://schemas.microsoft.com/office/powerpoint/2010/main" val="2890729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lstStyle/>
          <a:p>
            <a:r>
              <a:rPr lang="en-US" sz="1800" dirty="0"/>
              <a:t>Armitage, David. "Purchas, Samuel (bap. 1577, d. 1626), geographical editor and compiler and Church of England clergyman." Oxford Dictionary of National Biography.  May 24, 2007. Oxford University Press. Date of access 7 Jan. 2020,</a:t>
            </a:r>
          </a:p>
          <a:p>
            <a:r>
              <a:rPr lang="en-US" sz="1800" dirty="0" err="1"/>
              <a:t>Curzan</a:t>
            </a:r>
            <a:r>
              <a:rPr lang="en-US" sz="1800" dirty="0"/>
              <a:t>, Anne. "Prescriptivism and Teaching HEL." In Moore and Palmer, 178-186.</a:t>
            </a:r>
          </a:p>
          <a:p>
            <a:r>
              <a:rPr lang="en-US" sz="1800" dirty="0"/>
              <a:t>"jackal, n." </a:t>
            </a:r>
            <a:r>
              <a:rPr lang="en-US" sz="1800" i="1" dirty="0"/>
              <a:t>OED Online</a:t>
            </a:r>
            <a:r>
              <a:rPr lang="en-US" sz="1800" dirty="0"/>
              <a:t>, Oxford University Press, December 2019, </a:t>
            </a:r>
            <a:r>
              <a:rPr lang="en-US" sz="1800" dirty="0" err="1"/>
              <a:t>www.oed.com</a:t>
            </a:r>
            <a:r>
              <a:rPr lang="en-US" sz="1800" dirty="0"/>
              <a:t>/view/Entry/100499. Accessed 7 January 2020.</a:t>
            </a:r>
          </a:p>
          <a:p>
            <a:r>
              <a:rPr lang="en-US" sz="1800" dirty="0" err="1"/>
              <a:t>Menzer</a:t>
            </a:r>
            <a:r>
              <a:rPr lang="en-US" sz="1800" dirty="0"/>
              <a:t>, Melinda. "HEL and General Ed Requirements: Finding a Place in the Liberal Arts Curriculum." In Moore and Palmer, 253-258.</a:t>
            </a:r>
          </a:p>
          <a:p>
            <a:r>
              <a:rPr lang="en-US" sz="1800" dirty="0"/>
              <a:t>Moore, Colette, and Chris C. Palmer. </a:t>
            </a:r>
            <a:r>
              <a:rPr lang="en-US" sz="1800" i="1" dirty="0"/>
              <a:t>Teaching the History of the English Language</a:t>
            </a:r>
            <a:r>
              <a:rPr lang="en-US" sz="1800" dirty="0"/>
              <a:t>. Modern Language </a:t>
            </a:r>
            <a:r>
              <a:rPr lang="en-US" sz="1800" dirty="0" err="1"/>
              <a:t>Associaton</a:t>
            </a:r>
            <a:r>
              <a:rPr lang="en-US" sz="1800" dirty="0"/>
              <a:t> of America, 2019.</a:t>
            </a:r>
          </a:p>
          <a:p>
            <a:r>
              <a:rPr lang="en-US" sz="1800" dirty="0" err="1"/>
              <a:t>Townend</a:t>
            </a:r>
            <a:r>
              <a:rPr lang="en-US" sz="1800" dirty="0"/>
              <a:t>, Matthew. "Contacts and Conflicts: Latin, Norse, and French," in Lynda </a:t>
            </a:r>
            <a:r>
              <a:rPr lang="en-US" sz="1800" dirty="0" err="1"/>
              <a:t>Mugglestone</a:t>
            </a:r>
            <a:r>
              <a:rPr lang="en-US" sz="1800" dirty="0"/>
              <a:t>, ed. </a:t>
            </a:r>
            <a:r>
              <a:rPr lang="en-US" sz="1800" i="1" dirty="0"/>
              <a:t>The Oxford History of the English Language</a:t>
            </a:r>
            <a:r>
              <a:rPr lang="en-US" sz="1800" dirty="0"/>
              <a:t>. Oxford University Press, </a:t>
            </a:r>
            <a:r>
              <a:rPr lang="en-US" sz="1800" dirty="0" smtClean="0"/>
              <a:t>2008.</a:t>
            </a:r>
          </a:p>
          <a:p>
            <a:pPr marL="0" indent="0">
              <a:buNone/>
            </a:pPr>
            <a:endParaRPr lang="en-US" sz="1800" dirty="0"/>
          </a:p>
          <a:p>
            <a:pPr marL="0" indent="0" algn="ctr">
              <a:buNone/>
            </a:pPr>
            <a:r>
              <a:rPr lang="en-US" sz="1800" dirty="0" smtClean="0"/>
              <a:t>All materials available at </a:t>
            </a:r>
            <a:r>
              <a:rPr lang="en-US" sz="1800" dirty="0" err="1" smtClean="0"/>
              <a:t>steele.pages.tcnj.edu</a:t>
            </a:r>
            <a:endParaRPr lang="en-US" sz="1800" dirty="0"/>
          </a:p>
          <a:p>
            <a:endParaRPr lang="en-US" dirty="0"/>
          </a:p>
        </p:txBody>
      </p:sp>
    </p:spTree>
    <p:extLst>
      <p:ext uri="{BB962C8B-B14F-4D97-AF65-F5344CB8AC3E}">
        <p14:creationId xmlns:p14="http://schemas.microsoft.com/office/powerpoint/2010/main" val="2031258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99" y="568906"/>
            <a:ext cx="6900111" cy="1862469"/>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58" y="1974775"/>
            <a:ext cx="7480684" cy="2908449"/>
          </a:xfrm>
          <a:prstGeom prst="rect">
            <a:avLst/>
          </a:prstGeom>
          <a:ln>
            <a:solidFill>
              <a:schemeClr val="tx1"/>
            </a:solidFill>
          </a:ln>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184" t="49125" r="152" b="-1098"/>
          <a:stretch/>
        </p:blipFill>
        <p:spPr>
          <a:xfrm>
            <a:off x="312219" y="4171950"/>
            <a:ext cx="7292534" cy="1623816"/>
          </a:xfrm>
          <a:prstGeom prst="rect">
            <a:avLst/>
          </a:prstGeom>
          <a:ln>
            <a:solidFill>
              <a:schemeClr val="tx1"/>
            </a:solidFill>
          </a:ln>
        </p:spPr>
      </p:pic>
      <p:pic>
        <p:nvPicPr>
          <p:cNvPr id="1026" name="Picture 2" descr="https://econofact.org/wp-content/uploads/2018/07/1-GraweWE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175" y="1322598"/>
            <a:ext cx="3571411" cy="223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46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Assessment</a:t>
            </a:r>
            <a:endParaRPr lang="en-US" dirty="0"/>
          </a:p>
        </p:txBody>
      </p:sp>
      <p:sp>
        <p:nvSpPr>
          <p:cNvPr id="3" name="Content Placeholder 2"/>
          <p:cNvSpPr>
            <a:spLocks noGrp="1"/>
          </p:cNvSpPr>
          <p:nvPr>
            <p:ph idx="1"/>
          </p:nvPr>
        </p:nvSpPr>
        <p:spPr/>
        <p:txBody>
          <a:bodyPr/>
          <a:lstStyle/>
          <a:p>
            <a:r>
              <a:rPr lang="en-US" dirty="0" err="1" smtClean="0"/>
              <a:t>NCATE</a:t>
            </a:r>
            <a:r>
              <a:rPr lang="en-US" dirty="0" smtClean="0"/>
              <a:t> Standards for English Language Arts Education Programs</a:t>
            </a:r>
          </a:p>
          <a:p>
            <a:pPr lvl="1"/>
            <a:r>
              <a:rPr lang="en-US" dirty="0" smtClean="0"/>
              <a:t>Standard III</a:t>
            </a:r>
          </a:p>
          <a:p>
            <a:pPr lvl="2"/>
            <a:r>
              <a:rPr lang="en-US" dirty="0" smtClean="0"/>
              <a:t>Element </a:t>
            </a:r>
            <a:r>
              <a:rPr lang="en-US" dirty="0"/>
              <a:t>5: Candidates plan instruction that incorporates knowledge of language—structure, history, and conventions—to facilitate students’ comprehension and interpretation of print and non-print texts</a:t>
            </a:r>
          </a:p>
        </p:txBody>
      </p:sp>
    </p:spTree>
    <p:extLst>
      <p:ext uri="{BB962C8B-B14F-4D97-AF65-F5344CB8AC3E}">
        <p14:creationId xmlns:p14="http://schemas.microsoft.com/office/powerpoint/2010/main" val="2982858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Domesday Project</a:t>
            </a:r>
            <a:endParaRPr lang="en-US" dirty="0"/>
          </a:p>
        </p:txBody>
      </p:sp>
      <p:sp>
        <p:nvSpPr>
          <p:cNvPr id="3" name="Content Placeholder 2"/>
          <p:cNvSpPr>
            <a:spLocks noGrp="1"/>
          </p:cNvSpPr>
          <p:nvPr>
            <p:ph idx="1"/>
          </p:nvPr>
        </p:nvSpPr>
        <p:spPr>
          <a:xfrm>
            <a:off x="342900" y="1120140"/>
            <a:ext cx="8229600" cy="4525963"/>
          </a:xfrm>
        </p:spPr>
        <p:txBody>
          <a:bodyPr/>
          <a:lstStyle/>
          <a:p>
            <a:r>
              <a:rPr lang="en-US" dirty="0">
                <a:hlinkClick r:id="rId2"/>
              </a:rPr>
              <a:t>https</a:t>
            </a:r>
            <a:r>
              <a:rPr lang="en-US" dirty="0" smtClean="0">
                <a:hlinkClick r:id="rId2"/>
              </a:rPr>
              <a:t>://</a:t>
            </a:r>
            <a:r>
              <a:rPr lang="en-US" dirty="0" err="1">
                <a:hlinkClick r:id="rId2"/>
              </a:rPr>
              <a:t>opendomesday.org</a:t>
            </a:r>
            <a:r>
              <a:rPr lang="en-US" dirty="0">
                <a:hlinkClick r:id="rId2"/>
              </a:rPr>
              <a:t>/place</a:t>
            </a:r>
            <a:r>
              <a:rPr lang="en-US" dirty="0" smtClean="0">
                <a:hlinkClick r:id="rId2"/>
              </a:rPr>
              <a:t>/</a:t>
            </a:r>
            <a:endParaRPr lang="en-US" dirty="0">
              <a:hlinkClick r:id="rId2"/>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 y="1948690"/>
            <a:ext cx="5560881" cy="3833748"/>
          </a:xfrm>
          <a:prstGeom prst="rect">
            <a:avLst/>
          </a:prstGeom>
          <a:ln>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3388"/>
          <a:stretch/>
        </p:blipFill>
        <p:spPr>
          <a:xfrm>
            <a:off x="6467184" y="983476"/>
            <a:ext cx="2508444" cy="5416828"/>
          </a:xfrm>
          <a:prstGeom prst="rect">
            <a:avLst/>
          </a:prstGeom>
          <a:ln>
            <a:solidFill>
              <a:schemeClr val="tx1"/>
            </a:solidFill>
          </a:ln>
        </p:spPr>
      </p:pic>
    </p:spTree>
    <p:extLst>
      <p:ext uri="{BB962C8B-B14F-4D97-AF65-F5344CB8AC3E}">
        <p14:creationId xmlns:p14="http://schemas.microsoft.com/office/powerpoint/2010/main" val="1209966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lstStyle/>
          <a:p>
            <a:r>
              <a:rPr lang="en-US" dirty="0" smtClean="0"/>
              <a:t>Gazetteer of British Place Names</a:t>
            </a:r>
            <a:endParaRPr lang="en-US" dirty="0"/>
          </a:p>
        </p:txBody>
      </p:sp>
      <p:sp>
        <p:nvSpPr>
          <p:cNvPr id="3" name="Content Placeholder 2"/>
          <p:cNvSpPr>
            <a:spLocks noGrp="1"/>
          </p:cNvSpPr>
          <p:nvPr>
            <p:ph idx="1"/>
          </p:nvPr>
        </p:nvSpPr>
        <p:spPr>
          <a:xfrm>
            <a:off x="457200" y="1028700"/>
            <a:ext cx="8229600" cy="5097463"/>
          </a:xfrm>
        </p:spPr>
        <p:txBody>
          <a:bodyPr/>
          <a:lstStyle/>
          <a:p>
            <a:r>
              <a:rPr lang="en-US" dirty="0">
                <a:hlinkClick r:id="rId2"/>
              </a:rPr>
              <a:t>http://</a:t>
            </a:r>
            <a:r>
              <a:rPr lang="en-US" dirty="0" err="1">
                <a:hlinkClick r:id="rId2"/>
              </a:rPr>
              <a:t>gazetteer.org.uk</a:t>
            </a:r>
            <a:r>
              <a:rPr lang="en-US" dirty="0" smtClean="0">
                <a:hlinkClick r:id="rId2"/>
              </a:rPr>
              <a:t>/</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10" y="1847696"/>
            <a:ext cx="7612380" cy="3959203"/>
          </a:xfrm>
          <a:prstGeom prst="rect">
            <a:avLst/>
          </a:prstGeom>
        </p:spPr>
      </p:pic>
    </p:spTree>
    <p:extLst>
      <p:ext uri="{BB962C8B-B14F-4D97-AF65-F5344CB8AC3E}">
        <p14:creationId xmlns:p14="http://schemas.microsoft.com/office/powerpoint/2010/main" val="141505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My Maps </a:t>
            </a:r>
            <a:r>
              <a:rPr lang="en-US" dirty="0" smtClean="0"/>
              <a:t>in Google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17638"/>
            <a:ext cx="8229600" cy="4240839"/>
          </a:xfrm>
        </p:spPr>
      </p:pic>
    </p:spTree>
    <p:extLst>
      <p:ext uri="{BB962C8B-B14F-4D97-AF65-F5344CB8AC3E}">
        <p14:creationId xmlns:p14="http://schemas.microsoft.com/office/powerpoint/2010/main" val="2782175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 English Place Names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err="1">
                <a:hlinkClick r:id="rId2"/>
              </a:rPr>
              <a:t>kepn.nottingham.ac.uk</a:t>
            </a:r>
            <a:r>
              <a:rPr lang="en-US" dirty="0">
                <a:hlinkClick r:id="rId2"/>
              </a:rPr>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 y="2158845"/>
            <a:ext cx="8126730" cy="3687723"/>
          </a:xfrm>
          <a:prstGeom prst="rect">
            <a:avLst/>
          </a:prstGeom>
        </p:spPr>
      </p:pic>
    </p:spTree>
    <p:extLst>
      <p:ext uri="{BB962C8B-B14F-4D97-AF65-F5344CB8AC3E}">
        <p14:creationId xmlns:p14="http://schemas.microsoft.com/office/powerpoint/2010/main" val="2173736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Caxton’s </a:t>
            </a:r>
            <a:r>
              <a:rPr lang="en-US" i="1" dirty="0" err="1" smtClean="0"/>
              <a:t>Eneydos</a:t>
            </a:r>
            <a:endParaRPr lang="en-US" i="1" dirty="0"/>
          </a:p>
        </p:txBody>
      </p:sp>
      <p:sp>
        <p:nvSpPr>
          <p:cNvPr id="3" name="Content Placeholder 2"/>
          <p:cNvSpPr>
            <a:spLocks noGrp="1"/>
          </p:cNvSpPr>
          <p:nvPr>
            <p:ph idx="1"/>
          </p:nvPr>
        </p:nvSpPr>
        <p:spPr>
          <a:xfrm>
            <a:off x="457200" y="1074420"/>
            <a:ext cx="2880360" cy="5051743"/>
          </a:xfrm>
        </p:spPr>
        <p:txBody>
          <a:bodyPr/>
          <a:lstStyle/>
          <a:p>
            <a:r>
              <a:rPr lang="en-US" sz="2000" dirty="0" smtClean="0"/>
              <a:t>British Library Timeline: </a:t>
            </a:r>
            <a:r>
              <a:rPr lang="en-US" sz="2000" dirty="0" smtClean="0">
                <a:hlinkClick r:id="rId2"/>
              </a:rPr>
              <a:t>https</a:t>
            </a:r>
            <a:r>
              <a:rPr lang="en-US" sz="2000" dirty="0">
                <a:hlinkClick r:id="rId2"/>
              </a:rPr>
              <a:t>://</a:t>
            </a:r>
            <a:r>
              <a:rPr lang="en-US" sz="2000" dirty="0" err="1" smtClean="0">
                <a:hlinkClick r:id="rId2"/>
              </a:rPr>
              <a:t>www.bl.uk</a:t>
            </a:r>
            <a:r>
              <a:rPr lang="en-US" sz="2000" dirty="0" smtClean="0">
                <a:hlinkClick r:id="rId2"/>
              </a:rPr>
              <a:t>/learning/timeline/</a:t>
            </a:r>
            <a:r>
              <a:rPr lang="en-US" sz="2000" dirty="0" err="1" smtClean="0">
                <a:hlinkClick r:id="rId2"/>
              </a:rPr>
              <a:t>item126611.html</a:t>
            </a:r>
            <a:endParaRPr lang="en-US" sz="2000" dirty="0" smtClean="0"/>
          </a:p>
          <a:p>
            <a:r>
              <a:rPr lang="en-US" sz="2000" dirty="0" smtClean="0"/>
              <a:t>Furnivall’s 1890 edition in Google Books: </a:t>
            </a:r>
            <a:r>
              <a:rPr lang="en-US" sz="2000" dirty="0">
                <a:hlinkClick r:id="rId3"/>
              </a:rPr>
              <a:t>https://</a:t>
            </a:r>
            <a:r>
              <a:rPr lang="en-US" sz="2000" dirty="0" err="1" smtClean="0">
                <a:hlinkClick r:id="rId3"/>
              </a:rPr>
              <a:t>books.google.com</a:t>
            </a:r>
            <a:r>
              <a:rPr lang="en-US" sz="2000" dirty="0" smtClean="0">
                <a:hlinkClick r:id="rId3"/>
              </a:rPr>
              <a:t>/</a:t>
            </a:r>
            <a:r>
              <a:rPr lang="en-US" sz="2000" dirty="0" err="1" smtClean="0">
                <a:hlinkClick r:id="rId3"/>
              </a:rPr>
              <a:t>books?id</a:t>
            </a:r>
            <a:r>
              <a:rPr lang="en-US" sz="2000" dirty="0" smtClean="0">
                <a:hlinkClick r:id="rId3"/>
              </a:rPr>
              <a:t>=</a:t>
            </a:r>
            <a:r>
              <a:rPr lang="en-US" sz="2000" dirty="0" err="1" smtClean="0">
                <a:hlinkClick r:id="rId3"/>
              </a:rPr>
              <a:t>23I3bBFR8nsC&amp;dq</a:t>
            </a:r>
            <a:endParaRPr lang="en-US" sz="2000" dirty="0" smtClean="0"/>
          </a:p>
          <a:p>
            <a:r>
              <a:rPr lang="en-US" sz="2000" dirty="0" smtClean="0"/>
              <a:t>Ellesmere </a:t>
            </a:r>
            <a:r>
              <a:rPr lang="en-US" sz="2000" i="1" dirty="0" smtClean="0"/>
              <a:t>Canterbury Tales</a:t>
            </a:r>
            <a:r>
              <a:rPr lang="en-US" sz="2000" i="1" dirty="0"/>
              <a:t>:  </a:t>
            </a:r>
            <a:r>
              <a:rPr lang="en-US" sz="2000" dirty="0" smtClean="0">
                <a:hlinkClick r:id="rId4"/>
              </a:rPr>
              <a:t>https</a:t>
            </a:r>
            <a:r>
              <a:rPr lang="en-US" sz="2000" dirty="0">
                <a:hlinkClick r:id="rId4"/>
              </a:rPr>
              <a:t>://</a:t>
            </a:r>
            <a:r>
              <a:rPr lang="en-US" sz="2000" dirty="0" err="1">
                <a:hlinkClick r:id="rId4"/>
              </a:rPr>
              <a:t>hdl.huntington.org</a:t>
            </a:r>
            <a:r>
              <a:rPr lang="en-US" sz="2000" dirty="0">
                <a:hlinkClick r:id="rId4"/>
              </a:rPr>
              <a:t>/digital/collection/</a:t>
            </a:r>
            <a:r>
              <a:rPr lang="en-US" sz="2000" dirty="0" err="1">
                <a:hlinkClick r:id="rId4"/>
              </a:rPr>
              <a:t>p15150coll7</a:t>
            </a:r>
            <a:r>
              <a:rPr lang="en-US" sz="2000" dirty="0">
                <a:hlinkClick r:id="rId4"/>
              </a:rPr>
              <a:t>/id/2838</a:t>
            </a:r>
            <a:r>
              <a:rPr lang="en-US" sz="2000" dirty="0" smtClean="0">
                <a:hlinkClick r:id="rId4"/>
              </a:rPr>
              <a:t>/</a:t>
            </a:r>
            <a:endParaRPr lang="en-US" sz="2000" i="1" dirty="0"/>
          </a:p>
          <a:p>
            <a:r>
              <a:rPr lang="en-US" sz="2000" i="1" dirty="0" smtClean="0"/>
              <a:t> </a:t>
            </a:r>
            <a:endParaRPr lang="en-US" sz="2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6731" y="1074420"/>
            <a:ext cx="3048157" cy="5150115"/>
          </a:xfrm>
          <a:prstGeom prst="rect">
            <a:avLst/>
          </a:prstGeom>
        </p:spPr>
      </p:pic>
    </p:spTree>
    <p:extLst>
      <p:ext uri="{BB962C8B-B14F-4D97-AF65-F5344CB8AC3E}">
        <p14:creationId xmlns:p14="http://schemas.microsoft.com/office/powerpoint/2010/main" val="3518364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OED Exercises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60" y="1235197"/>
            <a:ext cx="8229600" cy="4410148"/>
          </a:xfrm>
        </p:spPr>
      </p:pic>
    </p:spTree>
    <p:extLst>
      <p:ext uri="{BB962C8B-B14F-4D97-AF65-F5344CB8AC3E}">
        <p14:creationId xmlns:p14="http://schemas.microsoft.com/office/powerpoint/2010/main" val="3290103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TotalTime>
  <Words>419</Words>
  <Application>Microsoft Office PowerPoint</Application>
  <PresentationFormat>On-screen Show (4:3)</PresentationFormat>
  <Paragraphs>34</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Palatino</vt:lpstr>
      <vt:lpstr>Office Theme</vt:lpstr>
      <vt:lpstr>Repositioning HEL in the General Education Curriculum</vt:lpstr>
      <vt:lpstr>PowerPoint Presentation</vt:lpstr>
      <vt:lpstr>Institutional Assessment</vt:lpstr>
      <vt:lpstr>Open Domesday Project</vt:lpstr>
      <vt:lpstr>Gazetteer of British Place Names</vt:lpstr>
      <vt:lpstr>My Maps in Google</vt:lpstr>
      <vt:lpstr>Key to English Place Names</vt:lpstr>
      <vt:lpstr>Caxton’s Eneydos</vt:lpstr>
      <vt:lpstr>OED Exercises</vt:lpstr>
      <vt:lpstr>PowerPoint Presentation</vt:lpstr>
      <vt:lpstr>From the Dictionary of National Biography</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Palatino, TCNJ Blue</dc:title>
  <dc:creator>tcnjit</dc:creator>
  <cp:lastModifiedBy>Felicia Jean Steele</cp:lastModifiedBy>
  <cp:revision>15</cp:revision>
  <dcterms:created xsi:type="dcterms:W3CDTF">2016-03-17T15:56:47Z</dcterms:created>
  <dcterms:modified xsi:type="dcterms:W3CDTF">2021-04-07T14:21:15Z</dcterms:modified>
</cp:coreProperties>
</file>